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27"/>
  </p:notesMasterIdLst>
  <p:sldIdLst>
    <p:sldId id="290" r:id="rId3"/>
    <p:sldId id="261" r:id="rId4"/>
    <p:sldId id="262" r:id="rId5"/>
    <p:sldId id="263" r:id="rId6"/>
    <p:sldId id="264" r:id="rId7"/>
    <p:sldId id="265" r:id="rId8"/>
    <p:sldId id="266" r:id="rId9"/>
    <p:sldId id="268" r:id="rId10"/>
    <p:sldId id="269" r:id="rId11"/>
    <p:sldId id="270" r:id="rId12"/>
    <p:sldId id="293" r:id="rId13"/>
    <p:sldId id="272" r:id="rId14"/>
    <p:sldId id="274" r:id="rId15"/>
    <p:sldId id="275" r:id="rId16"/>
    <p:sldId id="276" r:id="rId17"/>
    <p:sldId id="291" r:id="rId18"/>
    <p:sldId id="283" r:id="rId19"/>
    <p:sldId id="286" r:id="rId20"/>
    <p:sldId id="284" r:id="rId21"/>
    <p:sldId id="285" r:id="rId22"/>
    <p:sldId id="287" r:id="rId23"/>
    <p:sldId id="288" r:id="rId24"/>
    <p:sldId id="289" r:id="rId25"/>
    <p:sldId id="260" r:id="rId26"/>
  </p:sldIdLst>
  <p:sldSz cx="9144000" cy="6858000" type="screen4x3"/>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
          <p15:clr>
            <a:srgbClr val="A4A3A4"/>
          </p15:clr>
        </p15:guide>
        <p15:guide id="2" orient="horz" pos="4162">
          <p15:clr>
            <a:srgbClr val="A4A3A4"/>
          </p15:clr>
        </p15:guide>
        <p15:guide id="3" orient="horz" pos="731">
          <p15:clr>
            <a:srgbClr val="A4A3A4"/>
          </p15:clr>
        </p15:guide>
        <p15:guide id="4" orient="horz" pos="799">
          <p15:clr>
            <a:srgbClr val="A4A3A4"/>
          </p15:clr>
        </p15:guide>
        <p15:guide id="5" orient="horz" pos="3775">
          <p15:clr>
            <a:srgbClr val="A4A3A4"/>
          </p15:clr>
        </p15:guide>
        <p15:guide id="6" pos="1446">
          <p15:clr>
            <a:srgbClr val="A4A3A4"/>
          </p15:clr>
        </p15:guide>
        <p15:guide id="7" pos="158">
          <p15:clr>
            <a:srgbClr val="A4A3A4"/>
          </p15:clr>
        </p15:guide>
        <p15:guide id="8" pos="5602">
          <p15:clr>
            <a:srgbClr val="A4A3A4"/>
          </p15:clr>
        </p15:guide>
        <p15:guide id="9" pos="4314">
          <p15:clr>
            <a:srgbClr val="A4A3A4"/>
          </p15:clr>
        </p15:guide>
        <p15:guide id="10" pos="4218">
          <p15:clr>
            <a:srgbClr val="A4A3A4"/>
          </p15:clr>
        </p15:guide>
        <p15:guide id="11" pos="2929">
          <p15:clr>
            <a:srgbClr val="A4A3A4"/>
          </p15:clr>
        </p15:guide>
        <p15:guide id="12" pos="2831">
          <p15:clr>
            <a:srgbClr val="A4A3A4"/>
          </p15:clr>
        </p15:guide>
        <p15:guide id="13" pos="1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0" autoAdjust="0"/>
  </p:normalViewPr>
  <p:slideViewPr>
    <p:cSldViewPr snapToObjects="1" showGuides="1">
      <p:cViewPr>
        <p:scale>
          <a:sx n="70" d="100"/>
          <a:sy n="70" d="100"/>
        </p:scale>
        <p:origin x="-1386" y="-72"/>
      </p:cViewPr>
      <p:guideLst>
        <p:guide orient="horz" pos="164"/>
        <p:guide orient="horz" pos="4162"/>
        <p:guide orient="horz" pos="731"/>
        <p:guide orient="horz" pos="799"/>
        <p:guide orient="horz" pos="3775"/>
        <p:guide pos="1446"/>
        <p:guide pos="158"/>
        <p:guide pos="5602"/>
        <p:guide pos="4314"/>
        <p:guide pos="4218"/>
        <p:guide pos="2929"/>
        <p:guide pos="2831"/>
        <p:guide pos="15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ve\AppData\Local\Microsoft\Windows\Temporary%20Internet%20Files\Content.Outlook\MKDJK3WF\Hull%20Findings%202010-2015%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Sheet4!$E$1</c:f>
              <c:strCache>
                <c:ptCount val="1"/>
                <c:pt idx="0">
                  <c:v>Findings per 1000 ship years</c:v>
                </c:pt>
              </c:strCache>
            </c:strRef>
          </c:tx>
          <c:invertIfNegative val="0"/>
          <c:cat>
            <c:strRef>
              <c:f>Sheet4!$A$2:$A$12</c:f>
              <c:strCache>
                <c:ptCount val="11"/>
                <c:pt idx="0">
                  <c:v>All in DNV Class</c:v>
                </c:pt>
                <c:pt idx="1">
                  <c:v>Bulk Carriers</c:v>
                </c:pt>
                <c:pt idx="2">
                  <c:v>Container</c:v>
                </c:pt>
                <c:pt idx="3">
                  <c:v>Dry Cargo</c:v>
                </c:pt>
                <c:pt idx="4">
                  <c:v>Fishing</c:v>
                </c:pt>
                <c:pt idx="5">
                  <c:v>Gas Carriers</c:v>
                </c:pt>
                <c:pt idx="6">
                  <c:v>Offshore</c:v>
                </c:pt>
                <c:pt idx="7">
                  <c:v>Oil Tankers</c:v>
                </c:pt>
                <c:pt idx="8">
                  <c:v>Oil/Chemical Tankers</c:v>
                </c:pt>
                <c:pt idx="9">
                  <c:v>Other</c:v>
                </c:pt>
                <c:pt idx="10">
                  <c:v>Passenger</c:v>
                </c:pt>
              </c:strCache>
            </c:strRef>
          </c:cat>
          <c:val>
            <c:numRef>
              <c:f>Sheet4!$E$2:$E$12</c:f>
              <c:numCache>
                <c:formatCode>General</c:formatCode>
                <c:ptCount val="11"/>
                <c:pt idx="0">
                  <c:v>1534.7159037429801</c:v>
                </c:pt>
                <c:pt idx="1">
                  <c:v>2915.9619450317127</c:v>
                </c:pt>
                <c:pt idx="2">
                  <c:v>1562.9420084865628</c:v>
                </c:pt>
                <c:pt idx="3">
                  <c:v>1954.6065001343002</c:v>
                </c:pt>
                <c:pt idx="4">
                  <c:v>298.07398349128704</c:v>
                </c:pt>
                <c:pt idx="5">
                  <c:v>1226.0869565217392</c:v>
                </c:pt>
                <c:pt idx="6">
                  <c:v>934.8375451263538</c:v>
                </c:pt>
                <c:pt idx="7">
                  <c:v>2043.6671239140373</c:v>
                </c:pt>
                <c:pt idx="8">
                  <c:v>2019.8392767453538</c:v>
                </c:pt>
                <c:pt idx="9">
                  <c:v>664.60723742277139</c:v>
                </c:pt>
                <c:pt idx="10">
                  <c:v>1286.4077669902913</c:v>
                </c:pt>
              </c:numCache>
            </c:numRef>
          </c:val>
        </c:ser>
        <c:dLbls>
          <c:showLegendKey val="0"/>
          <c:showVal val="0"/>
          <c:showCatName val="0"/>
          <c:showSerName val="0"/>
          <c:showPercent val="0"/>
          <c:showBubbleSize val="0"/>
        </c:dLbls>
        <c:gapWidth val="150"/>
        <c:axId val="247275520"/>
        <c:axId val="247277056"/>
      </c:barChart>
      <c:catAx>
        <c:axId val="247275520"/>
        <c:scaling>
          <c:orientation val="minMax"/>
        </c:scaling>
        <c:delete val="0"/>
        <c:axPos val="l"/>
        <c:majorTickMark val="out"/>
        <c:minorTickMark val="none"/>
        <c:tickLblPos val="nextTo"/>
        <c:crossAx val="247277056"/>
        <c:crosses val="autoZero"/>
        <c:auto val="1"/>
        <c:lblAlgn val="ctr"/>
        <c:lblOffset val="100"/>
        <c:noMultiLvlLbl val="0"/>
      </c:catAx>
      <c:valAx>
        <c:axId val="247277056"/>
        <c:scaling>
          <c:orientation val="minMax"/>
        </c:scaling>
        <c:delete val="0"/>
        <c:axPos val="b"/>
        <c:majorGridlines/>
        <c:numFmt formatCode="General" sourceLinked="1"/>
        <c:majorTickMark val="out"/>
        <c:minorTickMark val="none"/>
        <c:tickLblPos val="nextTo"/>
        <c:crossAx val="2472755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14565555997177"/>
          <c:y val="0.16348294932921451"/>
          <c:w val="0.45877464641531585"/>
          <c:h val="0.78243245347505419"/>
        </c:manualLayout>
      </c:layout>
      <c:pieChart>
        <c:varyColors val="1"/>
        <c:ser>
          <c:idx val="0"/>
          <c:order val="0"/>
          <c:dLbls>
            <c:dLbl>
              <c:idx val="0"/>
              <c:layout>
                <c:manualLayout>
                  <c:x val="1.3779527559055118E-5"/>
                  <c:y val="3.5469133997507604E-2"/>
                </c:manualLayout>
              </c:layout>
              <c:showLegendKey val="0"/>
              <c:showVal val="0"/>
              <c:showCatName val="1"/>
              <c:showSerName val="0"/>
              <c:showPercent val="1"/>
              <c:showBubbleSize val="0"/>
            </c:dLbl>
            <c:dLbl>
              <c:idx val="1"/>
              <c:layout>
                <c:manualLayout>
                  <c:x val="-7.0709645669291332E-2"/>
                  <c:y val="3.7878819524217296E-2"/>
                </c:manualLayout>
              </c:layout>
              <c:showLegendKey val="0"/>
              <c:showVal val="0"/>
              <c:showCatName val="1"/>
              <c:showSerName val="0"/>
              <c:showPercent val="1"/>
              <c:showBubbleSize val="0"/>
            </c:dLbl>
            <c:dLbl>
              <c:idx val="2"/>
              <c:layout>
                <c:manualLayout>
                  <c:x val="-6.2150821171624536E-2"/>
                  <c:y val="0.1821013896799224"/>
                </c:manualLayout>
              </c:layout>
              <c:showLegendKey val="0"/>
              <c:showVal val="0"/>
              <c:showCatName val="1"/>
              <c:showSerName val="0"/>
              <c:showPercent val="1"/>
              <c:showBubbleSize val="0"/>
            </c:dLbl>
            <c:dLbl>
              <c:idx val="3"/>
              <c:layout>
                <c:manualLayout>
                  <c:x val="-0.23641203356672852"/>
                  <c:y val="0.16695801187729553"/>
                </c:manualLayout>
              </c:layout>
              <c:showLegendKey val="0"/>
              <c:showVal val="0"/>
              <c:showCatName val="1"/>
              <c:showSerName val="0"/>
              <c:showPercent val="1"/>
              <c:showBubbleSize val="0"/>
            </c:dLbl>
            <c:dLbl>
              <c:idx val="4"/>
              <c:layout>
                <c:manualLayout>
                  <c:x val="-0.20655543600664264"/>
                  <c:y val="7.5538535089140456E-3"/>
                </c:manualLayout>
              </c:layout>
              <c:showLegendKey val="0"/>
              <c:showVal val="0"/>
              <c:showCatName val="1"/>
              <c:showSerName val="0"/>
              <c:showPercent val="1"/>
              <c:showBubbleSize val="0"/>
            </c:dLbl>
            <c:dLbl>
              <c:idx val="5"/>
              <c:layout>
                <c:manualLayout>
                  <c:x val="-2.0090696710340489E-2"/>
                  <c:y val="-1.5603345827009467E-2"/>
                </c:manualLayout>
              </c:layout>
              <c:showLegendKey val="0"/>
              <c:showVal val="0"/>
              <c:showCatName val="1"/>
              <c:showSerName val="0"/>
              <c:showPercent val="1"/>
              <c:showBubbleSize val="0"/>
            </c:dLbl>
            <c:dLbl>
              <c:idx val="6"/>
              <c:layout>
                <c:manualLayout>
                  <c:x val="0.11777731673098658"/>
                  <c:y val="1.0519072320527233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Sheet5!$A$216:$A$222</c:f>
              <c:strCache>
                <c:ptCount val="7"/>
                <c:pt idx="0">
                  <c:v>Corroded</c:v>
                </c:pt>
                <c:pt idx="1">
                  <c:v>Crack</c:v>
                </c:pt>
                <c:pt idx="2">
                  <c:v>Deformation</c:v>
                </c:pt>
                <c:pt idx="3">
                  <c:v>Pitting</c:v>
                </c:pt>
                <c:pt idx="4">
                  <c:v>Equipment</c:v>
                </c:pt>
                <c:pt idx="5">
                  <c:v>Buckling</c:v>
                </c:pt>
                <c:pt idx="6">
                  <c:v>Leakage</c:v>
                </c:pt>
              </c:strCache>
            </c:strRef>
          </c:cat>
          <c:val>
            <c:numRef>
              <c:f>Sheet5!$B$216:$B$222</c:f>
              <c:numCache>
                <c:formatCode>General</c:formatCode>
                <c:ptCount val="7"/>
                <c:pt idx="0">
                  <c:v>16906</c:v>
                </c:pt>
                <c:pt idx="1">
                  <c:v>8133</c:v>
                </c:pt>
                <c:pt idx="2">
                  <c:v>5249</c:v>
                </c:pt>
                <c:pt idx="3">
                  <c:v>1677</c:v>
                </c:pt>
                <c:pt idx="4">
                  <c:v>791</c:v>
                </c:pt>
                <c:pt idx="5">
                  <c:v>560</c:v>
                </c:pt>
                <c:pt idx="6">
                  <c:v>427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manualLayout>
                  <c:x val="5.6538791399547662E-3"/>
                  <c:y val="1.6155047279395811E-2"/>
                </c:manualLayout>
              </c:layout>
              <c:showLegendKey val="0"/>
              <c:showVal val="0"/>
              <c:showCatName val="0"/>
              <c:showSerName val="0"/>
              <c:showPercent val="1"/>
              <c:showBubbleSize val="0"/>
            </c:dLbl>
            <c:txPr>
              <a:bodyPr/>
              <a:lstStyle/>
              <a:p>
                <a:pPr>
                  <a:defRPr sz="1200"/>
                </a:pPr>
                <a:endParaRPr lang="nb-NO"/>
              </a:p>
            </c:txPr>
            <c:showLegendKey val="0"/>
            <c:showVal val="0"/>
            <c:showCatName val="0"/>
            <c:showSerName val="0"/>
            <c:showPercent val="1"/>
            <c:showBubbleSize val="0"/>
            <c:showLeaderLines val="1"/>
          </c:dLbls>
          <c:cat>
            <c:strRef>
              <c:f>Sheet5!$A$8:$A$14</c:f>
              <c:strCache>
                <c:ptCount val="7"/>
                <c:pt idx="0">
                  <c:v>Crack</c:v>
                </c:pt>
                <c:pt idx="1">
                  <c:v>Deformation</c:v>
                </c:pt>
                <c:pt idx="2">
                  <c:v>Buckling</c:v>
                </c:pt>
                <c:pt idx="3">
                  <c:v>Leakage</c:v>
                </c:pt>
                <c:pt idx="4">
                  <c:v>Equipment</c:v>
                </c:pt>
                <c:pt idx="5">
                  <c:v>Corroded</c:v>
                </c:pt>
                <c:pt idx="6">
                  <c:v>Pitting</c:v>
                </c:pt>
              </c:strCache>
            </c:strRef>
          </c:cat>
          <c:val>
            <c:numRef>
              <c:f>Sheet5!$B$8:$B$14</c:f>
              <c:numCache>
                <c:formatCode>General</c:formatCode>
                <c:ptCount val="7"/>
                <c:pt idx="0">
                  <c:v>15</c:v>
                </c:pt>
                <c:pt idx="1">
                  <c:v>26</c:v>
                </c:pt>
                <c:pt idx="2">
                  <c:v>2</c:v>
                </c:pt>
                <c:pt idx="3">
                  <c:v>1</c:v>
                </c:pt>
                <c:pt idx="4">
                  <c:v>0</c:v>
                </c:pt>
                <c:pt idx="5">
                  <c:v>0</c:v>
                </c:pt>
                <c:pt idx="6">
                  <c:v>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manualLayout>
                  <c:x val="-3.135280369914438E-2"/>
                  <c:y val="-7.0404412638033504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Sheet5!$A$31:$A$37</c:f>
              <c:strCache>
                <c:ptCount val="7"/>
                <c:pt idx="0">
                  <c:v>Crack</c:v>
                </c:pt>
                <c:pt idx="1">
                  <c:v>Deformation</c:v>
                </c:pt>
                <c:pt idx="2">
                  <c:v>Buckling</c:v>
                </c:pt>
                <c:pt idx="3">
                  <c:v>Leakage</c:v>
                </c:pt>
                <c:pt idx="4">
                  <c:v>Equipment</c:v>
                </c:pt>
                <c:pt idx="5">
                  <c:v>Corroded</c:v>
                </c:pt>
                <c:pt idx="6">
                  <c:v>Pitting</c:v>
                </c:pt>
              </c:strCache>
            </c:strRef>
          </c:cat>
          <c:val>
            <c:numRef>
              <c:f>Sheet5!$B$31:$B$37</c:f>
              <c:numCache>
                <c:formatCode>General</c:formatCode>
                <c:ptCount val="7"/>
                <c:pt idx="0">
                  <c:v>38</c:v>
                </c:pt>
                <c:pt idx="1">
                  <c:v>58</c:v>
                </c:pt>
                <c:pt idx="2">
                  <c:v>7</c:v>
                </c:pt>
                <c:pt idx="3">
                  <c:v>8</c:v>
                </c:pt>
                <c:pt idx="4">
                  <c:v>1</c:v>
                </c:pt>
                <c:pt idx="5">
                  <c:v>1</c:v>
                </c:pt>
                <c:pt idx="6">
                  <c:v>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4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delete val="1"/>
            </c:dLbl>
            <c:txPr>
              <a:bodyPr/>
              <a:lstStyle/>
              <a:p>
                <a:pPr>
                  <a:defRPr sz="1200"/>
                </a:pPr>
                <a:endParaRPr lang="nb-NO"/>
              </a:p>
            </c:txPr>
            <c:showLegendKey val="0"/>
            <c:showVal val="0"/>
            <c:showCatName val="0"/>
            <c:showSerName val="0"/>
            <c:showPercent val="1"/>
            <c:showBubbleSize val="0"/>
            <c:showLeaderLines val="1"/>
          </c:dLbls>
          <c:cat>
            <c:strRef>
              <c:f>Sheet5!$A$50:$A$56</c:f>
              <c:strCache>
                <c:ptCount val="7"/>
                <c:pt idx="0">
                  <c:v>Crack</c:v>
                </c:pt>
                <c:pt idx="1">
                  <c:v>Deformation</c:v>
                </c:pt>
                <c:pt idx="2">
                  <c:v>Buckling</c:v>
                </c:pt>
                <c:pt idx="3">
                  <c:v>Leakage</c:v>
                </c:pt>
                <c:pt idx="4">
                  <c:v>Equipment</c:v>
                </c:pt>
                <c:pt idx="5">
                  <c:v>Corroded</c:v>
                </c:pt>
                <c:pt idx="6">
                  <c:v>Pitting</c:v>
                </c:pt>
              </c:strCache>
            </c:strRef>
          </c:cat>
          <c:val>
            <c:numRef>
              <c:f>Sheet5!$B$50:$B$56</c:f>
              <c:numCache>
                <c:formatCode>General</c:formatCode>
                <c:ptCount val="7"/>
                <c:pt idx="0">
                  <c:v>3</c:v>
                </c:pt>
                <c:pt idx="1">
                  <c:v>19</c:v>
                </c:pt>
                <c:pt idx="2">
                  <c:v>2</c:v>
                </c:pt>
                <c:pt idx="3">
                  <c:v>0</c:v>
                </c:pt>
                <c:pt idx="4">
                  <c:v>0</c:v>
                </c:pt>
                <c:pt idx="5">
                  <c:v>3</c:v>
                </c:pt>
                <c:pt idx="6">
                  <c:v>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4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manualLayout>
                  <c:x val="-0.19554058952282358"/>
                  <c:y val="-9.0415924095690131E-2"/>
                </c:manualLayout>
              </c:layout>
              <c:showLegendKey val="0"/>
              <c:showVal val="0"/>
              <c:showCatName val="0"/>
              <c:showSerName val="0"/>
              <c:showPercent val="1"/>
              <c:showBubbleSize val="0"/>
            </c:dLbl>
            <c:dLbl>
              <c:idx val="2"/>
              <c:delete val="1"/>
            </c:dLbl>
            <c:dLbl>
              <c:idx val="3"/>
              <c:delete val="1"/>
            </c:dLbl>
            <c:txPr>
              <a:bodyPr/>
              <a:lstStyle/>
              <a:p>
                <a:pPr>
                  <a:defRPr sz="1200"/>
                </a:pPr>
                <a:endParaRPr lang="nb-NO"/>
              </a:p>
            </c:txPr>
            <c:showLegendKey val="0"/>
            <c:showVal val="0"/>
            <c:showCatName val="0"/>
            <c:showSerName val="0"/>
            <c:showPercent val="1"/>
            <c:showBubbleSize val="0"/>
            <c:showLeaderLines val="1"/>
          </c:dLbls>
          <c:cat>
            <c:strRef>
              <c:f>Sheet5!$A$59:$A$65</c:f>
              <c:strCache>
                <c:ptCount val="7"/>
                <c:pt idx="0">
                  <c:v>Crack</c:v>
                </c:pt>
                <c:pt idx="1">
                  <c:v>Deformation</c:v>
                </c:pt>
                <c:pt idx="2">
                  <c:v>Buckling</c:v>
                </c:pt>
                <c:pt idx="3">
                  <c:v>Leakage</c:v>
                </c:pt>
                <c:pt idx="4">
                  <c:v>Equipment</c:v>
                </c:pt>
                <c:pt idx="5">
                  <c:v>Corroded</c:v>
                </c:pt>
                <c:pt idx="6">
                  <c:v>Pitting</c:v>
                </c:pt>
              </c:strCache>
            </c:strRef>
          </c:cat>
          <c:val>
            <c:numRef>
              <c:f>Sheet5!$B$59:$B$65</c:f>
              <c:numCache>
                <c:formatCode>General</c:formatCode>
                <c:ptCount val="7"/>
                <c:pt idx="0">
                  <c:v>456</c:v>
                </c:pt>
                <c:pt idx="1">
                  <c:v>953</c:v>
                </c:pt>
                <c:pt idx="2">
                  <c:v>83</c:v>
                </c:pt>
                <c:pt idx="3">
                  <c:v>32</c:v>
                </c:pt>
                <c:pt idx="4">
                  <c:v>76</c:v>
                </c:pt>
                <c:pt idx="5">
                  <c:v>103</c:v>
                </c:pt>
                <c:pt idx="6">
                  <c:v>141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nb-NO"/>
        </a:p>
      </c:txPr>
    </c:legend>
    <c:plotVisOnly val="1"/>
    <c:dispBlanksAs val="gap"/>
    <c:showDLblsOverMax val="0"/>
  </c:chart>
  <c:txPr>
    <a:bodyPr/>
    <a:lstStyle/>
    <a:p>
      <a:pPr>
        <a:defRPr sz="14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Sheet5!$A$95:$A$101</c:f>
              <c:strCache>
                <c:ptCount val="7"/>
                <c:pt idx="0">
                  <c:v>Crack</c:v>
                </c:pt>
                <c:pt idx="1">
                  <c:v>Deformation</c:v>
                </c:pt>
                <c:pt idx="2">
                  <c:v>Buckling</c:v>
                </c:pt>
                <c:pt idx="3">
                  <c:v>Leakage</c:v>
                </c:pt>
                <c:pt idx="4">
                  <c:v>Equipment</c:v>
                </c:pt>
                <c:pt idx="5">
                  <c:v>Corroded</c:v>
                </c:pt>
                <c:pt idx="6">
                  <c:v>Pitting</c:v>
                </c:pt>
              </c:strCache>
            </c:strRef>
          </c:cat>
          <c:val>
            <c:numRef>
              <c:f>Sheet5!$B$95:$B$101</c:f>
              <c:numCache>
                <c:formatCode>General</c:formatCode>
                <c:ptCount val="7"/>
                <c:pt idx="0">
                  <c:v>965</c:v>
                </c:pt>
                <c:pt idx="1">
                  <c:v>1092</c:v>
                </c:pt>
                <c:pt idx="2">
                  <c:v>120</c:v>
                </c:pt>
                <c:pt idx="3">
                  <c:v>69</c:v>
                </c:pt>
                <c:pt idx="4">
                  <c:v>144</c:v>
                </c:pt>
                <c:pt idx="5">
                  <c:v>1091</c:v>
                </c:pt>
                <c:pt idx="6">
                  <c:v>288</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2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3"/>
              <c:delete val="1"/>
            </c:dLbl>
            <c:dLbl>
              <c:idx val="4"/>
              <c:delete val="1"/>
            </c:dLbl>
            <c:dLbl>
              <c:idx val="6"/>
              <c:delete val="1"/>
            </c:dLbl>
            <c:showLegendKey val="0"/>
            <c:showVal val="0"/>
            <c:showCatName val="0"/>
            <c:showSerName val="0"/>
            <c:showPercent val="1"/>
            <c:showBubbleSize val="0"/>
            <c:showLeaderLines val="1"/>
          </c:dLbls>
          <c:cat>
            <c:strRef>
              <c:f>Sheet5!$A$50:$A$56</c:f>
              <c:strCache>
                <c:ptCount val="7"/>
                <c:pt idx="0">
                  <c:v>Crack</c:v>
                </c:pt>
                <c:pt idx="1">
                  <c:v>Deformation</c:v>
                </c:pt>
                <c:pt idx="2">
                  <c:v>Buckling</c:v>
                </c:pt>
                <c:pt idx="3">
                  <c:v>Leakage</c:v>
                </c:pt>
                <c:pt idx="4">
                  <c:v>Equipment</c:v>
                </c:pt>
                <c:pt idx="5">
                  <c:v>Corroded</c:v>
                </c:pt>
                <c:pt idx="6">
                  <c:v>Pitting</c:v>
                </c:pt>
              </c:strCache>
            </c:strRef>
          </c:cat>
          <c:val>
            <c:numRef>
              <c:f>Sheet5!$B$50:$B$56</c:f>
              <c:numCache>
                <c:formatCode>General</c:formatCode>
                <c:ptCount val="7"/>
                <c:pt idx="0">
                  <c:v>3</c:v>
                </c:pt>
                <c:pt idx="1">
                  <c:v>19</c:v>
                </c:pt>
                <c:pt idx="2">
                  <c:v>2</c:v>
                </c:pt>
                <c:pt idx="3">
                  <c:v>0</c:v>
                </c:pt>
                <c:pt idx="4">
                  <c:v>0</c:v>
                </c:pt>
                <c:pt idx="5">
                  <c:v>3</c:v>
                </c:pt>
                <c:pt idx="6">
                  <c:v>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3.5746980009795037E-2"/>
                  <c:y val="4.429548678183866E-3"/>
                </c:manualLayout>
              </c:layout>
              <c:tx>
                <c:rich>
                  <a:bodyPr/>
                  <a:lstStyle/>
                  <a:p>
                    <a:pPr>
                      <a:defRPr b="1"/>
                    </a:pPr>
                    <a:r>
                      <a:rPr lang="en-US" b="1" dirty="0" smtClean="0"/>
                      <a:t>Equipment and deck fittings</a:t>
                    </a:r>
                    <a:r>
                      <a:rPr lang="en-US" b="1" dirty="0"/>
                      <a:t>
26 %</a:t>
                    </a:r>
                  </a:p>
                </c:rich>
              </c:tx>
              <c:spPr/>
              <c:showLegendKey val="0"/>
              <c:showVal val="0"/>
              <c:showCatName val="1"/>
              <c:showSerName val="0"/>
              <c:showPercent val="1"/>
              <c:showBubbleSize val="0"/>
            </c:dLbl>
            <c:dLbl>
              <c:idx val="2"/>
              <c:layout>
                <c:manualLayout>
                  <c:x val="1.092792970352221E-2"/>
                  <c:y val="-1.2808520853727252E-2"/>
                </c:manualLayout>
              </c:layout>
              <c:showLegendKey val="0"/>
              <c:showVal val="0"/>
              <c:showCatName val="1"/>
              <c:showSerName val="0"/>
              <c:showPercent val="1"/>
              <c:showBubbleSize val="0"/>
            </c:dLbl>
            <c:dLbl>
              <c:idx val="3"/>
              <c:layout>
                <c:manualLayout>
                  <c:x val="-0.13627976741632414"/>
                  <c:y val="-7.1226446190530091E-2"/>
                </c:manualLayout>
              </c:layout>
              <c:spPr/>
              <c:txPr>
                <a:bodyPr/>
                <a:lstStyle/>
                <a:p>
                  <a:pPr>
                    <a:defRPr b="1"/>
                  </a:pPr>
                  <a:endParaRPr lang="nb-NO"/>
                </a:p>
              </c:txPr>
              <c:showLegendKey val="0"/>
              <c:showVal val="0"/>
              <c:showCatName val="1"/>
              <c:showSerName val="0"/>
              <c:showPercent val="1"/>
              <c:showBubbleSize val="0"/>
            </c:dLbl>
            <c:dLbl>
              <c:idx val="4"/>
              <c:layout>
                <c:manualLayout>
                  <c:x val="-2.6992710434863888E-2"/>
                  <c:y val="2.1574951562500649E-2"/>
                </c:manualLayout>
              </c:layout>
              <c:showLegendKey val="0"/>
              <c:showVal val="0"/>
              <c:showCatName val="1"/>
              <c:showSerName val="0"/>
              <c:showPercent val="1"/>
              <c:showBubbleSize val="0"/>
            </c:dLbl>
            <c:dLbl>
              <c:idx val="7"/>
              <c:layout>
                <c:manualLayout>
                  <c:x val="-3.0256088728042124E-2"/>
                  <c:y val="1.586900791957779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Sheet5!$J$112:$J$122</c:f>
              <c:strCache>
                <c:ptCount val="11"/>
                <c:pt idx="0">
                  <c:v>Equipment &amp; Piping</c:v>
                </c:pt>
                <c:pt idx="1">
                  <c:v>Rudder</c:v>
                </c:pt>
                <c:pt idx="2">
                  <c:v>Deck</c:v>
                </c:pt>
                <c:pt idx="3">
                  <c:v>Inner Side</c:v>
                </c:pt>
                <c:pt idx="4">
                  <c:v>Bulkhead</c:v>
                </c:pt>
                <c:pt idx="5">
                  <c:v>FPT</c:v>
                </c:pt>
                <c:pt idx="6">
                  <c:v>APT</c:v>
                </c:pt>
                <c:pt idx="7">
                  <c:v>Engine Room</c:v>
                </c:pt>
                <c:pt idx="8">
                  <c:v>Bow Thruster</c:v>
                </c:pt>
                <c:pt idx="9">
                  <c:v>Pump Room</c:v>
                </c:pt>
                <c:pt idx="10">
                  <c:v>Mevis Duct</c:v>
                </c:pt>
              </c:strCache>
            </c:strRef>
          </c:cat>
          <c:val>
            <c:numRef>
              <c:f>Sheet5!$K$112:$K$122</c:f>
              <c:numCache>
                <c:formatCode>General</c:formatCode>
                <c:ptCount val="11"/>
                <c:pt idx="0">
                  <c:v>26</c:v>
                </c:pt>
                <c:pt idx="1">
                  <c:v>1</c:v>
                </c:pt>
                <c:pt idx="2">
                  <c:v>7</c:v>
                </c:pt>
                <c:pt idx="3">
                  <c:v>37</c:v>
                </c:pt>
                <c:pt idx="4">
                  <c:v>10</c:v>
                </c:pt>
                <c:pt idx="5">
                  <c:v>2</c:v>
                </c:pt>
                <c:pt idx="6">
                  <c:v>2</c:v>
                </c:pt>
                <c:pt idx="7">
                  <c:v>10</c:v>
                </c:pt>
                <c:pt idx="8">
                  <c:v>2</c:v>
                </c:pt>
                <c:pt idx="9">
                  <c:v>2</c:v>
                </c:pt>
                <c:pt idx="10">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00C5E0D-B76F-47A8-91B1-C71AD6BE59C3}" type="datetimeFigureOut">
              <a:rPr lang="en-GB" smtClean="0"/>
              <a:t>25/10/2016</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D2EC2AB-FD5C-4EF7-AF8D-FB95907AF3A4}" type="slidenum">
              <a:rPr lang="en-GB" smtClean="0"/>
              <a:t>‹#›</a:t>
            </a:fld>
            <a:endParaRPr lang="en-GB"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a:t>
            </a:fld>
            <a:endParaRPr lang="en-GB" dirty="0"/>
          </a:p>
        </p:txBody>
      </p:sp>
    </p:spTree>
    <p:extLst>
      <p:ext uri="{BB962C8B-B14F-4D97-AF65-F5344CB8AC3E}">
        <p14:creationId xmlns:p14="http://schemas.microsoft.com/office/powerpoint/2010/main" val="342687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lvl1pPr eaLnBrk="0" hangingPunct="0">
              <a:defRPr b="1">
                <a:solidFill>
                  <a:schemeClr val="tx1"/>
                </a:solidFill>
                <a:latin typeface="Arial" charset="0"/>
              </a:defRPr>
            </a:lvl1pPr>
            <a:lvl2pPr marL="696712" indent="-267966" eaLnBrk="0" hangingPunct="0">
              <a:defRPr b="1">
                <a:solidFill>
                  <a:schemeClr val="tx1"/>
                </a:solidFill>
                <a:latin typeface="Arial" charset="0"/>
              </a:defRPr>
            </a:lvl2pPr>
            <a:lvl3pPr marL="1071866" indent="-214373" eaLnBrk="0" hangingPunct="0">
              <a:defRPr b="1">
                <a:solidFill>
                  <a:schemeClr val="tx1"/>
                </a:solidFill>
                <a:latin typeface="Arial" charset="0"/>
              </a:defRPr>
            </a:lvl3pPr>
            <a:lvl4pPr marL="1500612" indent="-214373" eaLnBrk="0" hangingPunct="0">
              <a:defRPr b="1">
                <a:solidFill>
                  <a:schemeClr val="tx1"/>
                </a:solidFill>
                <a:latin typeface="Arial" charset="0"/>
              </a:defRPr>
            </a:lvl4pPr>
            <a:lvl5pPr marL="1929359" indent="-214373" eaLnBrk="0" hangingPunct="0">
              <a:defRPr b="1">
                <a:solidFill>
                  <a:schemeClr val="tx1"/>
                </a:solidFill>
                <a:latin typeface="Arial" charset="0"/>
              </a:defRPr>
            </a:lvl5pPr>
            <a:lvl6pPr marL="2358104" indent="-214373" eaLnBrk="0" fontAlgn="base" hangingPunct="0">
              <a:spcBef>
                <a:spcPct val="0"/>
              </a:spcBef>
              <a:spcAft>
                <a:spcPct val="0"/>
              </a:spcAft>
              <a:defRPr b="1">
                <a:solidFill>
                  <a:schemeClr val="tx1"/>
                </a:solidFill>
                <a:latin typeface="Arial" charset="0"/>
              </a:defRPr>
            </a:lvl6pPr>
            <a:lvl7pPr marL="2786851" indent="-214373" eaLnBrk="0" fontAlgn="base" hangingPunct="0">
              <a:spcBef>
                <a:spcPct val="0"/>
              </a:spcBef>
              <a:spcAft>
                <a:spcPct val="0"/>
              </a:spcAft>
              <a:defRPr b="1">
                <a:solidFill>
                  <a:schemeClr val="tx1"/>
                </a:solidFill>
                <a:latin typeface="Arial" charset="0"/>
              </a:defRPr>
            </a:lvl7pPr>
            <a:lvl8pPr marL="3215597" indent="-214373" eaLnBrk="0" fontAlgn="base" hangingPunct="0">
              <a:spcBef>
                <a:spcPct val="0"/>
              </a:spcBef>
              <a:spcAft>
                <a:spcPct val="0"/>
              </a:spcAft>
              <a:defRPr b="1">
                <a:solidFill>
                  <a:schemeClr val="tx1"/>
                </a:solidFill>
                <a:latin typeface="Arial" charset="0"/>
              </a:defRPr>
            </a:lvl8pPr>
            <a:lvl9pPr marL="3644344" indent="-214373" eaLnBrk="0" fontAlgn="base" hangingPunct="0">
              <a:spcBef>
                <a:spcPct val="0"/>
              </a:spcBef>
              <a:spcAft>
                <a:spcPct val="0"/>
              </a:spcAft>
              <a:defRPr b="1">
                <a:solidFill>
                  <a:schemeClr val="tx1"/>
                </a:solidFill>
                <a:latin typeface="Arial" charset="0"/>
              </a:defRPr>
            </a:lvl9pPr>
          </a:lstStyle>
          <a:p>
            <a:pPr eaLnBrk="1" hangingPunct="1"/>
            <a:fld id="{87FE5C85-0A3A-4109-92B6-442ED1B57F9D}" type="datetime4">
              <a:rPr lang="en-GB" b="0" smtClean="0"/>
              <a:pPr eaLnBrk="1" hangingPunct="1"/>
              <a:t>25 October 2016</a:t>
            </a:fld>
            <a:endParaRPr lang="en-GB" b="0" dirty="0" smtClean="0"/>
          </a:p>
        </p:txBody>
      </p:sp>
      <p:sp>
        <p:nvSpPr>
          <p:cNvPr id="55299"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696712" indent="-267966" eaLnBrk="0" hangingPunct="0">
              <a:defRPr b="1">
                <a:solidFill>
                  <a:schemeClr val="tx1"/>
                </a:solidFill>
                <a:latin typeface="Arial" charset="0"/>
              </a:defRPr>
            </a:lvl2pPr>
            <a:lvl3pPr marL="1071866" indent="-214373" eaLnBrk="0" hangingPunct="0">
              <a:defRPr b="1">
                <a:solidFill>
                  <a:schemeClr val="tx1"/>
                </a:solidFill>
                <a:latin typeface="Arial" charset="0"/>
              </a:defRPr>
            </a:lvl3pPr>
            <a:lvl4pPr marL="1500612" indent="-214373" eaLnBrk="0" hangingPunct="0">
              <a:defRPr b="1">
                <a:solidFill>
                  <a:schemeClr val="tx1"/>
                </a:solidFill>
                <a:latin typeface="Arial" charset="0"/>
              </a:defRPr>
            </a:lvl4pPr>
            <a:lvl5pPr marL="1929359" indent="-214373" eaLnBrk="0" hangingPunct="0">
              <a:defRPr b="1">
                <a:solidFill>
                  <a:schemeClr val="tx1"/>
                </a:solidFill>
                <a:latin typeface="Arial" charset="0"/>
              </a:defRPr>
            </a:lvl5pPr>
            <a:lvl6pPr marL="2358104" indent="-214373" eaLnBrk="0" fontAlgn="base" hangingPunct="0">
              <a:spcBef>
                <a:spcPct val="0"/>
              </a:spcBef>
              <a:spcAft>
                <a:spcPct val="0"/>
              </a:spcAft>
              <a:defRPr b="1">
                <a:solidFill>
                  <a:schemeClr val="tx1"/>
                </a:solidFill>
                <a:latin typeface="Arial" charset="0"/>
              </a:defRPr>
            </a:lvl6pPr>
            <a:lvl7pPr marL="2786851" indent="-214373" eaLnBrk="0" fontAlgn="base" hangingPunct="0">
              <a:spcBef>
                <a:spcPct val="0"/>
              </a:spcBef>
              <a:spcAft>
                <a:spcPct val="0"/>
              </a:spcAft>
              <a:defRPr b="1">
                <a:solidFill>
                  <a:schemeClr val="tx1"/>
                </a:solidFill>
                <a:latin typeface="Arial" charset="0"/>
              </a:defRPr>
            </a:lvl7pPr>
            <a:lvl8pPr marL="3215597" indent="-214373" eaLnBrk="0" fontAlgn="base" hangingPunct="0">
              <a:spcBef>
                <a:spcPct val="0"/>
              </a:spcBef>
              <a:spcAft>
                <a:spcPct val="0"/>
              </a:spcAft>
              <a:defRPr b="1">
                <a:solidFill>
                  <a:schemeClr val="tx1"/>
                </a:solidFill>
                <a:latin typeface="Arial" charset="0"/>
              </a:defRPr>
            </a:lvl8pPr>
            <a:lvl9pPr marL="3644344" indent="-214373" eaLnBrk="0" fontAlgn="base" hangingPunct="0">
              <a:spcBef>
                <a:spcPct val="0"/>
              </a:spcBef>
              <a:spcAft>
                <a:spcPct val="0"/>
              </a:spcAft>
              <a:defRPr b="1">
                <a:solidFill>
                  <a:schemeClr val="tx1"/>
                </a:solidFill>
                <a:latin typeface="Arial" charset="0"/>
              </a:defRPr>
            </a:lvl9pPr>
          </a:lstStyle>
          <a:p>
            <a:pPr eaLnBrk="1" hangingPunct="1"/>
            <a:fld id="{F6F09C47-E2C0-41BC-AF60-996308AF173A}" type="slidenum">
              <a:rPr lang="en-GB" b="0" smtClean="0"/>
              <a:pPr eaLnBrk="1" hangingPunct="1"/>
              <a:t>10</a:t>
            </a:fld>
            <a:endParaRPr lang="en-GB" b="0" dirty="0" smtClean="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11</a:t>
            </a:fld>
            <a:endParaRPr lang="en-GB" dirty="0"/>
          </a:p>
        </p:txBody>
      </p:sp>
    </p:spTree>
    <p:extLst>
      <p:ext uri="{BB962C8B-B14F-4D97-AF65-F5344CB8AC3E}">
        <p14:creationId xmlns:p14="http://schemas.microsoft.com/office/powerpoint/2010/main" val="396318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12</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13</a:t>
            </a:fld>
            <a:endParaRPr lang="en-GB" dirty="0"/>
          </a:p>
        </p:txBody>
      </p:sp>
    </p:spTree>
    <p:extLst>
      <p:ext uri="{BB962C8B-B14F-4D97-AF65-F5344CB8AC3E}">
        <p14:creationId xmlns:p14="http://schemas.microsoft.com/office/powerpoint/2010/main" val="347278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14</a:t>
            </a:fld>
            <a:endParaRPr lang="en-GB" dirty="0"/>
          </a:p>
        </p:txBody>
      </p:sp>
    </p:spTree>
    <p:extLst>
      <p:ext uri="{BB962C8B-B14F-4D97-AF65-F5344CB8AC3E}">
        <p14:creationId xmlns:p14="http://schemas.microsoft.com/office/powerpoint/2010/main" val="313202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15</a:t>
            </a:fld>
            <a:endParaRPr lang="en-GB" dirty="0"/>
          </a:p>
        </p:txBody>
      </p:sp>
    </p:spTree>
    <p:extLst>
      <p:ext uri="{BB962C8B-B14F-4D97-AF65-F5344CB8AC3E}">
        <p14:creationId xmlns:p14="http://schemas.microsoft.com/office/powerpoint/2010/main" val="337933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16</a:t>
            </a:fld>
            <a:endParaRPr lang="en-GB" dirty="0"/>
          </a:p>
        </p:txBody>
      </p:sp>
    </p:spTree>
    <p:extLst>
      <p:ext uri="{BB962C8B-B14F-4D97-AF65-F5344CB8AC3E}">
        <p14:creationId xmlns:p14="http://schemas.microsoft.com/office/powerpoint/2010/main" val="320364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17</a:t>
            </a:fld>
            <a:endParaRPr lang="en-GB" dirty="0"/>
          </a:p>
        </p:txBody>
      </p:sp>
    </p:spTree>
    <p:extLst>
      <p:ext uri="{BB962C8B-B14F-4D97-AF65-F5344CB8AC3E}">
        <p14:creationId xmlns:p14="http://schemas.microsoft.com/office/powerpoint/2010/main" val="3885098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54 Design related cracks, 43 cracks related to equipment, two series represent 80% of these cracks</a:t>
            </a:r>
          </a:p>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18</a:t>
            </a:fld>
            <a:endParaRPr lang="en-GB" dirty="0"/>
          </a:p>
        </p:txBody>
      </p:sp>
    </p:spTree>
    <p:extLst>
      <p:ext uri="{BB962C8B-B14F-4D97-AF65-F5344CB8AC3E}">
        <p14:creationId xmlns:p14="http://schemas.microsoft.com/office/powerpoint/2010/main" val="273609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19</a:t>
            </a:fld>
            <a:endParaRPr lang="en-GB" dirty="0"/>
          </a:p>
        </p:txBody>
      </p:sp>
    </p:spTree>
    <p:extLst>
      <p:ext uri="{BB962C8B-B14F-4D97-AF65-F5344CB8AC3E}">
        <p14:creationId xmlns:p14="http://schemas.microsoft.com/office/powerpoint/2010/main" val="355026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D2EC2AB-FD5C-4EF7-AF8D-FB95907AF3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20</a:t>
            </a:fld>
            <a:endParaRPr lang="en-GB" dirty="0"/>
          </a:p>
        </p:txBody>
      </p:sp>
    </p:spTree>
    <p:extLst>
      <p:ext uri="{BB962C8B-B14F-4D97-AF65-F5344CB8AC3E}">
        <p14:creationId xmlns:p14="http://schemas.microsoft.com/office/powerpoint/2010/main" val="272979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AE3736-6A06-49A2-A294-0B6F51D0B995}" type="slidenum">
              <a:rPr lang="en-GB" altLang="en-US" smtClean="0"/>
              <a:pPr/>
              <a:t>21</a:t>
            </a:fld>
            <a:endParaRPr lang="en-GB" altLang="en-US"/>
          </a:p>
        </p:txBody>
      </p:sp>
    </p:spTree>
    <p:extLst>
      <p:ext uri="{BB962C8B-B14F-4D97-AF65-F5344CB8AC3E}">
        <p14:creationId xmlns:p14="http://schemas.microsoft.com/office/powerpoint/2010/main" val="223862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22</a:t>
            </a:fld>
            <a:endParaRPr lang="en-GB" dirty="0"/>
          </a:p>
        </p:txBody>
      </p:sp>
    </p:spTree>
    <p:extLst>
      <p:ext uri="{BB962C8B-B14F-4D97-AF65-F5344CB8AC3E}">
        <p14:creationId xmlns:p14="http://schemas.microsoft.com/office/powerpoint/2010/main" val="77534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Crack frequency for CSR Tankers slightly below that of non-CSR Tankers</a:t>
            </a:r>
          </a:p>
          <a:p>
            <a:r>
              <a:rPr lang="en-GB" dirty="0" smtClean="0"/>
              <a:t>CSR is an improved design standard. Cracks due to workmanship is another issue where quality in the production line is the key factor </a:t>
            </a:r>
          </a:p>
          <a:p>
            <a:r>
              <a:rPr lang="en-GB" dirty="0" smtClean="0"/>
              <a:t>Cracks due to production issues (welding defects) is the main contributor.</a:t>
            </a:r>
          </a:p>
          <a:p>
            <a:pPr lvl="1"/>
            <a:r>
              <a:rPr lang="en-GB" dirty="0" smtClean="0"/>
              <a:t>One series with numerous welding defect cracks in the hopper knuckle area represent 50% of the production related cracks</a:t>
            </a:r>
          </a:p>
          <a:p>
            <a:pPr lvl="1"/>
            <a:r>
              <a:rPr lang="en-GB" dirty="0" smtClean="0"/>
              <a:t>Consequence of cracks in these location is breach of the cargo tank boundary and minor leakages to the ballast tank</a:t>
            </a:r>
          </a:p>
          <a:p>
            <a:r>
              <a:rPr lang="en-GB" dirty="0" smtClean="0"/>
              <a:t>The design related cracks are mainly related to deck equipment details not part of CSR scope. These damages are dominated by one series of ships operating in especially fatigue exposed environment</a:t>
            </a:r>
          </a:p>
          <a:p>
            <a:r>
              <a:rPr lang="en-GB" dirty="0" smtClean="0"/>
              <a:t>Cracks due to hull vibrations represent 15% of the cracks. This is not CSR nor class scope </a:t>
            </a:r>
          </a:p>
          <a:p>
            <a:r>
              <a:rPr lang="en-GB" dirty="0" smtClean="0"/>
              <a:t>It’s too early to observe the impact of the improved fatigue standards built into the CSR Rules</a:t>
            </a:r>
          </a:p>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23</a:t>
            </a:fld>
            <a:endParaRPr lang="en-GB" dirty="0"/>
          </a:p>
        </p:txBody>
      </p:sp>
    </p:spTree>
    <p:extLst>
      <p:ext uri="{BB962C8B-B14F-4D97-AF65-F5344CB8AC3E}">
        <p14:creationId xmlns:p14="http://schemas.microsoft.com/office/powerpoint/2010/main" val="251496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24</a:t>
            </a:fld>
            <a:endParaRPr lang="en-GB" dirty="0"/>
          </a:p>
        </p:txBody>
      </p:sp>
    </p:spTree>
    <p:extLst>
      <p:ext uri="{BB962C8B-B14F-4D97-AF65-F5344CB8AC3E}">
        <p14:creationId xmlns:p14="http://schemas.microsoft.com/office/powerpoint/2010/main" val="88047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3</a:t>
            </a:fld>
            <a:endParaRPr lang="en-GB" dirty="0"/>
          </a:p>
        </p:txBody>
      </p:sp>
    </p:spTree>
    <p:extLst>
      <p:ext uri="{BB962C8B-B14F-4D97-AF65-F5344CB8AC3E}">
        <p14:creationId xmlns:p14="http://schemas.microsoft.com/office/powerpoint/2010/main" val="88885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4</a:t>
            </a:fld>
            <a:endParaRPr lang="en-GB" dirty="0"/>
          </a:p>
        </p:txBody>
      </p:sp>
    </p:spTree>
    <p:extLst>
      <p:ext uri="{BB962C8B-B14F-4D97-AF65-F5344CB8AC3E}">
        <p14:creationId xmlns:p14="http://schemas.microsoft.com/office/powerpoint/2010/main" val="399758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5</a:t>
            </a:fld>
            <a:endParaRPr lang="en-GB" dirty="0"/>
          </a:p>
        </p:txBody>
      </p:sp>
    </p:spTree>
    <p:extLst>
      <p:ext uri="{BB962C8B-B14F-4D97-AF65-F5344CB8AC3E}">
        <p14:creationId xmlns:p14="http://schemas.microsoft.com/office/powerpoint/2010/main" val="2902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D2EC2AB-FD5C-4EF7-AF8D-FB95907AF3A4}" type="slidenum">
              <a:rPr lang="en-US" smtClean="0"/>
              <a:t>6</a:t>
            </a:fld>
            <a:endParaRPr lang="en-US" dirty="0"/>
          </a:p>
        </p:txBody>
      </p:sp>
    </p:spTree>
    <p:extLst>
      <p:ext uri="{BB962C8B-B14F-4D97-AF65-F5344CB8AC3E}">
        <p14:creationId xmlns:p14="http://schemas.microsoft.com/office/powerpoint/2010/main" val="39653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7</a:t>
            </a:fld>
            <a:endParaRPr lang="en-GB" dirty="0"/>
          </a:p>
        </p:txBody>
      </p:sp>
    </p:spTree>
    <p:extLst>
      <p:ext uri="{BB962C8B-B14F-4D97-AF65-F5344CB8AC3E}">
        <p14:creationId xmlns:p14="http://schemas.microsoft.com/office/powerpoint/2010/main" val="359030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8</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9</a:t>
            </a:fld>
            <a:endParaRPr lang="en-GB" dirty="0"/>
          </a:p>
        </p:txBody>
      </p:sp>
    </p:spTree>
    <p:extLst>
      <p:ext uri="{BB962C8B-B14F-4D97-AF65-F5344CB8AC3E}">
        <p14:creationId xmlns:p14="http://schemas.microsoft.com/office/powerpoint/2010/main" val="363910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p>
        </p:txBody>
      </p:sp>
      <p:sp>
        <p:nvSpPr>
          <p:cNvPr id="10" name="Footer Placeholder 9"/>
          <p:cNvSpPr>
            <a:spLocks noGrp="1"/>
          </p:cNvSpPr>
          <p:nvPr>
            <p:ph type="ftr" sz="quarter" idx="16"/>
          </p:nvPr>
        </p:nvSpPr>
        <p:spPr/>
        <p:txBody>
          <a:bodyPr/>
          <a:lstStyle/>
          <a:p>
            <a:endParaRPr lang="en-GB" dirty="0"/>
          </a:p>
        </p:txBody>
      </p:sp>
      <p:sp>
        <p:nvSpPr>
          <p:cNvPr id="11" name="Slide Number Placeholder 10"/>
          <p:cNvSpPr>
            <a:spLocks noGrp="1"/>
          </p:cNvSpPr>
          <p:nvPr>
            <p:ph type="sldNum" sz="quarter" idx="17"/>
          </p:nvPr>
        </p:nvSpPr>
        <p:spPr/>
        <p:txBody>
          <a:bodyPr/>
          <a:lstStyle/>
          <a:p>
            <a:fld id="{5BA07366-CB75-4AA8-9E5B-928B849F427C}" type="slidenum">
              <a:rPr lang="en-GB" smtClean="0"/>
              <a:pPr/>
              <a:t>‹#›</a:t>
            </a:fld>
            <a:endParaRPr lang="en-GB" dirty="0"/>
          </a:p>
        </p:txBody>
      </p:sp>
      <p:sp>
        <p:nvSpPr>
          <p:cNvPr id="23"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smtClean="0">
                <a:solidFill>
                  <a:schemeClr val="tx1"/>
                </a:solidFill>
              </a:rPr>
              <a:t>DNV GL © 2016</a:t>
            </a:r>
            <a:endParaRPr lang="en-GB" sz="700" noProof="0" dirty="0">
              <a:solidFill>
                <a:schemeClr val="tx1"/>
              </a:solidFill>
            </a:endParaRPr>
          </a:p>
        </p:txBody>
      </p:sp>
      <p:sp>
        <p:nvSpPr>
          <p:cNvPr id="21"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5"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7" name="SD_FLD_Document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600" b="0" kern="1200" smtClean="0">
                <a:solidFill>
                  <a:schemeClr val="tx2"/>
                </a:solidFill>
                <a:latin typeface="+mn-lt"/>
                <a:ea typeface="+mn-ea"/>
                <a:cs typeface="+mn-cs"/>
              </a:rPr>
              <a:t>25 October 2016</a:t>
            </a:r>
            <a:endParaRPr lang="en-GB" sz="1600" b="0" kern="1200" dirty="0" smtClean="0">
              <a:solidFill>
                <a:schemeClr val="tx2"/>
              </a:solidFill>
              <a:latin typeface="+mn-lt"/>
              <a:ea typeface="+mn-ea"/>
              <a:cs typeface="+mn-cs"/>
            </a:endParaRPr>
          </a:p>
        </p:txBody>
      </p:sp>
      <p:sp>
        <p:nvSpPr>
          <p:cNvPr id="28" name="SD_FLD_Author"/>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r>
              <a:rPr lang="en-GB" altLang="ja-JP" sz="1600" b="1" kern="1200" baseline="0" smtClean="0">
                <a:solidFill>
                  <a:schemeClr val="tx2"/>
                </a:solidFill>
                <a:latin typeface="+mn-lt"/>
                <a:ea typeface="+mn-ea"/>
                <a:cs typeface="+mn-cs"/>
              </a:rPr>
              <a:t>Ivar Håberg</a:t>
            </a:r>
            <a:endParaRPr lang="en-GB" altLang="ja-JP" sz="1600" b="1" kern="1200" baseline="0" dirty="0">
              <a:solidFill>
                <a:schemeClr val="tx2"/>
              </a:solidFill>
              <a:latin typeface="+mn-lt"/>
              <a:ea typeface="+mn-ea"/>
              <a:cs typeface="+mn-cs"/>
            </a:endParaRPr>
          </a:p>
        </p:txBody>
      </p:sp>
      <p:sp>
        <p:nvSpPr>
          <p:cNvPr id="22"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smtClean="0">
                <a:solidFill>
                  <a:schemeClr val="bg1"/>
                </a:solidFill>
                <a:latin typeface="+mn-lt"/>
                <a:ea typeface="+mn-ea"/>
                <a:cs typeface="+mn-cs"/>
              </a:rPr>
              <a:t>Maritime</a:t>
            </a:r>
            <a:endParaRPr lang="en-GB" sz="1200" b="1" kern="1200" cap="all" baseline="0" dirty="0" smtClean="0">
              <a:solidFill>
                <a:schemeClr val="bg1"/>
              </a:solidFill>
              <a:latin typeface="+mn-lt"/>
              <a:ea typeface="+mn-ea"/>
              <a:cs typeface="+mn-cs"/>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2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Tree>
    <p:extLst>
      <p:ext uri="{BB962C8B-B14F-4D97-AF65-F5344CB8AC3E}">
        <p14:creationId xmlns:p14="http://schemas.microsoft.com/office/powerpoint/2010/main" val="41184956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GB" dirty="0" smtClean="0"/>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33093425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a:t>
            </a:fld>
            <a:endParaRPr lang="en-GB" dirty="0"/>
          </a:p>
        </p:txBody>
      </p:sp>
      <p:sp>
        <p:nvSpPr>
          <p:cNvPr id="6"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25 October 2016</a:t>
            </a:r>
            <a:endParaRPr lang="en-GB" altLang="ja-JP" sz="700" dirty="0">
              <a:solidFill>
                <a:schemeClr val="tx1"/>
              </a:solidFill>
              <a:ea typeface="ＭＳ Ｐゴシック" charset="-128"/>
              <a:cs typeface="Arial" charset="0"/>
            </a:endParaRPr>
          </a:p>
        </p:txBody>
      </p:sp>
      <p:sp>
        <p:nvSpPr>
          <p:cNvPr id="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GB" dirty="0" smtClean="0"/>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algn="l"/>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algn="l"/>
            <a:r>
              <a:rPr lang="en-GB" sz="1200" b="1" cap="none" baseline="0" noProof="1" smtClean="0">
                <a:solidFill>
                  <a:schemeClr val="tx1"/>
                </a:solidFill>
              </a:rPr>
              <a:t>www.dnvgl.com</a:t>
            </a:r>
            <a:endParaRPr lang="en-GB" sz="1200" b="1" cap="none" baseline="0" noProof="1">
              <a:solidFill>
                <a:schemeClr val="tx1"/>
              </a:solidFill>
            </a:endParaRPr>
          </a:p>
        </p:txBody>
      </p:sp>
    </p:spTree>
    <p:extLst>
      <p:ext uri="{BB962C8B-B14F-4D97-AF65-F5344CB8AC3E}">
        <p14:creationId xmlns:p14="http://schemas.microsoft.com/office/powerpoint/2010/main" val="38148798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11 December 2013</a:t>
            </a:r>
            <a:endParaRPr lang="en-US" dirty="0"/>
          </a:p>
        </p:txBody>
      </p:sp>
      <p:sp>
        <p:nvSpPr>
          <p:cNvPr id="6" name="Slide Number Placeholder 5"/>
          <p:cNvSpPr>
            <a:spLocks noGrp="1"/>
          </p:cNvSpPr>
          <p:nvPr>
            <p:ph type="sldNum" sz="quarter" idx="12"/>
          </p:nvPr>
        </p:nvSpPr>
        <p:spPr/>
        <p:txBody>
          <a:bodyPr/>
          <a:lstStyle/>
          <a:p>
            <a:fld id="{5BA07366-CB75-4AA8-9E5B-928B849F427C}" type="slidenum">
              <a:rPr lang="en-US" smtClean="0"/>
              <a:pPr/>
              <a:t>‹#›</a:t>
            </a:fld>
            <a:endParaRPr lang="en-US" dirty="0"/>
          </a:p>
        </p:txBody>
      </p:sp>
    </p:spTree>
    <p:extLst>
      <p:ext uri="{BB962C8B-B14F-4D97-AF65-F5344CB8AC3E}">
        <p14:creationId xmlns:p14="http://schemas.microsoft.com/office/powerpoint/2010/main" val="76606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with ima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195386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2" name="think-cell Slide" r:id="rId4" imgW="325" imgH="325" progId="TCLayout.ActiveDocument.1">
                  <p:embed/>
                </p:oleObj>
              </mc:Choice>
              <mc:Fallback>
                <p:oleObj name="think-cell Slide" r:id="rId4" imgW="325" imgH="32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6"/>
          <p:cNvSpPr/>
          <p:nvPr/>
        </p:nvSpPr>
        <p:spPr>
          <a:xfrm>
            <a:off x="0" y="0"/>
            <a:ext cx="9144000" cy="685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1" name="Picture 3" descr="U:\DNV\New upgrading projects received September 2013\PPT project assigned September 2013-\work\A4 PPT logos.emf"/>
          <p:cNvPicPr>
            <a:picLocks noChangeAspect="1" noChangeArrowheads="1"/>
          </p:cNvPicPr>
          <p:nvPr/>
        </p:nvPicPr>
        <p:blipFill>
          <a:blip r:embed="rId6" cstate="email">
            <a:extLst>
              <a:ext uri="{28A0092B-C50C-407E-A947-70E740481C1C}">
                <a14:useLocalDpi xmlns:a14="http://schemas.microsoft.com/office/drawing/2010/main"/>
              </a:ext>
            </a:extLst>
          </a:blip>
          <a:srcRect l="48412" r="2"/>
          <a:stretch>
            <a:fillRect/>
          </a:stretch>
        </p:blipFill>
        <p:spPr bwMode="auto">
          <a:xfrm>
            <a:off x="0" y="260350"/>
            <a:ext cx="88931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6"/>
          <p:cNvCxnSpPr/>
          <p:nvPr/>
        </p:nvCxnSpPr>
        <p:spPr>
          <a:xfrm>
            <a:off x="0" y="392430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p:nvPr/>
        </p:nvCxnSpPr>
        <p:spPr>
          <a:xfrm>
            <a:off x="0" y="6272213"/>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TextBox 19"/>
          <p:cNvSpPr txBox="1"/>
          <p:nvPr/>
        </p:nvSpPr>
        <p:spPr>
          <a:xfrm>
            <a:off x="6848475" y="6492875"/>
            <a:ext cx="2046288" cy="138113"/>
          </a:xfrm>
          <a:prstGeom prst="rect">
            <a:avLst/>
          </a:prstGeom>
          <a:noFill/>
        </p:spPr>
        <p:txBody>
          <a:bodyPr lIns="0" tIns="0" rIns="0" bIns="0">
            <a:spAutoFit/>
          </a:bodyPr>
          <a:lstStyle/>
          <a:p>
            <a:pPr algn="r" eaLnBrk="1" fontAlgn="auto" hangingPunct="1">
              <a:spcBef>
                <a:spcPts val="0"/>
              </a:spcBef>
              <a:spcAft>
                <a:spcPts val="0"/>
              </a:spcAft>
              <a:defRPr/>
            </a:pPr>
            <a:r>
              <a:rPr lang="en-GB" sz="900" b="1" cap="all" noProof="1" smtClean="0">
                <a:solidFill>
                  <a:schemeClr val="accent2"/>
                </a:solidFill>
                <a:latin typeface="+mn-lt"/>
              </a:rPr>
              <a:t>Safer, smarter, greener</a:t>
            </a:r>
            <a:endParaRPr lang="en-GB" sz="900" b="1" cap="all" noProof="1">
              <a:solidFill>
                <a:schemeClr val="accent2"/>
              </a:solidFill>
              <a:latin typeface="+mn-lt"/>
            </a:endParaRPr>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rtlCol="0">
            <a:noAutofit/>
          </a:bodyPr>
          <a:lstStyle>
            <a:lvl1pPr marL="0" indent="0" algn="ctr">
              <a:buNone/>
              <a:defRPr b="0"/>
            </a:lvl1pPr>
          </a:lstStyle>
          <a:p>
            <a:pPr lvl="0"/>
            <a:r>
              <a:rPr lang="de-DE" noProof="0" smtClean="0"/>
              <a:t>Bild durch Klicken auf Symbol hinzufügen</a:t>
            </a:r>
            <a:endParaRPr lang="en-US" noProof="0"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accent4"/>
                </a:solidFill>
              </a:defRPr>
            </a:lvl1p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3" name="Subtitle 2"/>
          <p:cNvSpPr>
            <a:spLocks noGrp="1"/>
          </p:cNvSpPr>
          <p:nvPr>
            <p:ph type="subTitle" idx="1"/>
          </p:nvPr>
        </p:nvSpPr>
        <p:spPr>
          <a:xfrm>
            <a:off x="250823" y="5372357"/>
            <a:ext cx="6445252" cy="290128"/>
          </a:xfrm>
        </p:spPr>
        <p:txBody>
          <a:bodyPr/>
          <a:lstStyle>
            <a:lvl1pPr marL="0" indent="0" algn="l">
              <a:lnSpc>
                <a:spcPct val="114000"/>
              </a:lnSpc>
              <a:buNone/>
              <a:defRPr sz="12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Formatvorlage</a:t>
            </a:r>
            <a:r>
              <a:rPr lang="en-GB" dirty="0" smtClean="0"/>
              <a:t> des </a:t>
            </a:r>
            <a:r>
              <a:rPr lang="en-GB" dirty="0" err="1" smtClean="0"/>
              <a:t>Untertitelmasters</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12" name="Text Placeholder 11"/>
          <p:cNvSpPr>
            <a:spLocks noGrp="1"/>
          </p:cNvSpPr>
          <p:nvPr>
            <p:ph type="body" sz="quarter" idx="13"/>
          </p:nvPr>
        </p:nvSpPr>
        <p:spPr>
          <a:xfrm>
            <a:off x="250825" y="5652470"/>
            <a:ext cx="6445250" cy="332814"/>
          </a:xfrm>
        </p:spPr>
        <p:txBody>
          <a:bodyPr/>
          <a:lstStyle>
            <a:lvl1pPr marL="0" indent="0">
              <a:buNone/>
              <a:defRPr sz="1200" b="0">
                <a:solidFill>
                  <a:schemeClr val="tx2"/>
                </a:solidFill>
              </a:defRPr>
            </a:lvl1pPr>
          </a:lstStyle>
          <a:p>
            <a:pPr lvl="0"/>
            <a:r>
              <a:rPr lang="en-GB" dirty="0" err="1" smtClean="0"/>
              <a:t>Textmasterformat</a:t>
            </a:r>
            <a:r>
              <a:rPr lang="en-GB" dirty="0" smtClean="0"/>
              <a:t> </a:t>
            </a:r>
            <a:r>
              <a:rPr lang="en-GB" dirty="0" err="1" smtClean="0"/>
              <a:t>bearbeiten</a:t>
            </a:r>
            <a:endParaRPr lang="en-GB" dirty="0" smtClean="0"/>
          </a:p>
        </p:txBody>
      </p:sp>
      <p:sp>
        <p:nvSpPr>
          <p:cNvPr id="14" name="Text Placeholder 13"/>
          <p:cNvSpPr>
            <a:spLocks noGrp="1"/>
          </p:cNvSpPr>
          <p:nvPr>
            <p:ph type="body" sz="quarter" idx="14"/>
          </p:nvPr>
        </p:nvSpPr>
        <p:spPr>
          <a:xfrm>
            <a:off x="250824" y="4067283"/>
            <a:ext cx="6445252" cy="209126"/>
          </a:xfrm>
        </p:spPr>
        <p:txBody>
          <a:bodyPr anchor="b">
            <a:noAutofit/>
          </a:bodyPr>
          <a:lstStyle>
            <a:lvl1pPr marL="0" indent="0">
              <a:buNone/>
              <a:defRPr sz="1000" b="1" cap="all" baseline="0">
                <a:solidFill>
                  <a:schemeClr val="tx2"/>
                </a:solidFill>
              </a:defRPr>
            </a:lvl1pPr>
          </a:lstStyle>
          <a:p>
            <a:pPr lvl="0"/>
            <a:r>
              <a:rPr lang="en-GB" dirty="0" err="1" smtClean="0"/>
              <a:t>Textmasterformat</a:t>
            </a:r>
            <a:r>
              <a:rPr lang="en-GB" dirty="0" smtClean="0"/>
              <a:t> </a:t>
            </a:r>
            <a:r>
              <a:rPr lang="en-GB" dirty="0" err="1" smtClean="0"/>
              <a:t>bearbeiten</a:t>
            </a:r>
            <a:endParaRPr lang="en-GB" dirty="0" smtClean="0"/>
          </a:p>
        </p:txBody>
      </p:sp>
      <p:sp>
        <p:nvSpPr>
          <p:cNvPr id="10" name="Tijdelijke aanduiding voor tekst 9"/>
          <p:cNvSpPr>
            <a:spLocks noGrp="1"/>
          </p:cNvSpPr>
          <p:nvPr>
            <p:ph type="body" sz="quarter" idx="16"/>
          </p:nvPr>
        </p:nvSpPr>
        <p:spPr>
          <a:xfrm>
            <a:off x="250825" y="5038725"/>
            <a:ext cx="6445250" cy="323850"/>
          </a:xfrm>
        </p:spPr>
        <p:txBody>
          <a:bodyPr/>
          <a:lstStyle>
            <a:lvl1pPr marL="0" indent="0">
              <a:buFontTx/>
              <a:buNone/>
              <a:defRPr b="1" baseline="0">
                <a:solidFill>
                  <a:schemeClr val="bg1"/>
                </a:solidFill>
              </a:defRPr>
            </a:lvl1pPr>
            <a:lvl2pPr marL="198000" indent="0">
              <a:buFontTx/>
              <a:buNone/>
              <a:defRPr b="1">
                <a:solidFill>
                  <a:schemeClr val="bg1"/>
                </a:solidFill>
              </a:defRPr>
            </a:lvl2pPr>
            <a:lvl3pPr marL="414000" indent="0">
              <a:buFontTx/>
              <a:buNone/>
              <a:defRPr b="1">
                <a:solidFill>
                  <a:schemeClr val="bg1"/>
                </a:solidFill>
              </a:defRPr>
            </a:lvl3pPr>
            <a:lvl4pPr marL="630000" indent="0">
              <a:buFontTx/>
              <a:buNone/>
              <a:defRPr b="1">
                <a:solidFill>
                  <a:schemeClr val="bg1"/>
                </a:solidFill>
              </a:defRPr>
            </a:lvl4pPr>
            <a:lvl5pPr marL="846000" indent="0">
              <a:buFontTx/>
              <a:buNone/>
              <a:defRPr b="1">
                <a:solidFill>
                  <a:schemeClr val="bg1"/>
                </a:solidFill>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p:txBody>
      </p:sp>
      <p:cxnSp>
        <p:nvCxnSpPr>
          <p:cNvPr id="17" name="Straight Connector 16"/>
          <p:cNvCxnSpPr/>
          <p:nvPr userDrawn="1"/>
        </p:nvCxnSpPr>
        <p:spPr>
          <a:xfrm>
            <a:off x="0" y="386104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8493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250823" y="1268413"/>
            <a:ext cx="8641657" cy="4724400"/>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091283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8"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smtClean="0">
                <a:solidFill>
                  <a:schemeClr val="tx1"/>
                </a:solidFill>
              </a:rPr>
              <a:t>DNV GL © 2016</a:t>
            </a:r>
            <a:endParaRPr lang="en-GB" sz="700" noProof="0" dirty="0">
              <a:solidFill>
                <a:schemeClr val="tx1"/>
              </a:solidFill>
            </a:endParaRPr>
          </a:p>
        </p:txBody>
      </p:sp>
      <p:sp>
        <p:nvSpPr>
          <p:cNvPr id="16"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25 October 2016</a:t>
            </a:r>
            <a:endParaRPr lang="en-GB" altLang="ja-JP" sz="700" dirty="0">
              <a:solidFill>
                <a:schemeClr val="tx1"/>
              </a:solidFill>
              <a:ea typeface="ＭＳ Ｐゴシック" charset="-128"/>
              <a:cs typeface="Arial" charset="0"/>
            </a:endParaRPr>
          </a:p>
        </p:txBody>
      </p:sp>
      <p:sp>
        <p:nvSpPr>
          <p:cNvPr id="23"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smtClean="0">
                <a:solidFill>
                  <a:schemeClr val="bg1"/>
                </a:solidFill>
                <a:latin typeface="+mn-lt"/>
                <a:ea typeface="+mn-ea"/>
                <a:cs typeface="+mn-cs"/>
              </a:rPr>
              <a:t>Maritime</a:t>
            </a:r>
            <a:endParaRPr lang="en-GB" sz="1200" b="1" kern="1200" cap="all" baseline="0" dirty="0" smtClean="0">
              <a:solidFill>
                <a:schemeClr val="bg1"/>
              </a:solidFill>
              <a:latin typeface="+mn-lt"/>
              <a:ea typeface="+mn-ea"/>
              <a:cs typeface="+mn-cs"/>
            </a:endParaRPr>
          </a:p>
        </p:txBody>
      </p:sp>
      <p:sp>
        <p:nvSpPr>
          <p:cNvPr id="25"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677483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smtClean="0"/>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6"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smtClean="0">
                <a:solidFill>
                  <a:schemeClr val="tx1"/>
                </a:solidFill>
              </a:rPr>
              <a:t>DNV GL © 2016</a:t>
            </a:r>
            <a:endParaRPr lang="en-GB" sz="700" noProof="0" dirty="0">
              <a:solidFill>
                <a:schemeClr val="tx1"/>
              </a:solidFill>
            </a:endParaRPr>
          </a:p>
        </p:txBody>
      </p:sp>
      <p:sp>
        <p:nvSpPr>
          <p:cNvPr id="1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25 October 2016</a:t>
            </a:r>
            <a:endParaRPr lang="en-GB" altLang="ja-JP" sz="700" dirty="0">
              <a:solidFill>
                <a:schemeClr val="tx1"/>
              </a:solidFill>
              <a:ea typeface="ＭＳ Ｐゴシック" charset="-128"/>
              <a:cs typeface="Arial" charset="0"/>
            </a:endParaRPr>
          </a:p>
        </p:txBody>
      </p:sp>
      <p:sp>
        <p:nvSpPr>
          <p:cNvPr id="24" name="SD_FLD_BusinessAreaName"/>
          <p:cNvSpPr/>
          <p:nvPr userDrawn="1"/>
        </p:nvSpPr>
        <p:spPr>
          <a:xfrm>
            <a:off x="250825" y="4501596"/>
            <a:ext cx="6445252" cy="216149"/>
          </a:xfrm>
          <a:prstGeom prst="rect">
            <a:avLst/>
          </a:prstGeom>
        </p:spPr>
        <p:txBody>
          <a:bodyPr vert="horz" lIns="0" tIns="0" rIns="0" bIns="0" rtlCol="0" anchor="b" anchorCtr="0">
            <a:noAutofit/>
          </a:bodyPr>
          <a:lstStyle/>
          <a:p>
            <a:pPr lvl="0" indent="0">
              <a:lnSpc>
                <a:spcPct val="114000"/>
              </a:lnSpc>
              <a:spcBef>
                <a:spcPts val="600"/>
              </a:spcBef>
              <a:buClr>
                <a:srgbClr val="3F9C35"/>
              </a:buClr>
              <a:buFont typeface="Wingdings 2" pitchFamily="18" charset="2"/>
              <a:buNone/>
            </a:pPr>
            <a:r>
              <a:rPr lang="en-GB" sz="1400" b="1" cap="all" baseline="0" smtClean="0">
                <a:solidFill>
                  <a:schemeClr val="bg1"/>
                </a:solidFill>
              </a:rPr>
              <a:t>Maritime</a:t>
            </a:r>
            <a:endParaRPr lang="en-GB" sz="1400" b="1" cap="all" baseline="0" dirty="0" smtClean="0">
              <a:solidFill>
                <a:schemeClr val="bg1"/>
              </a:solidFill>
            </a:endParaRPr>
          </a:p>
        </p:txBody>
      </p:sp>
      <p:sp>
        <p:nvSpPr>
          <p:cNvPr id="23"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393400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21"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smtClean="0">
                <a:solidFill>
                  <a:schemeClr val="tx1"/>
                </a:solidFill>
              </a:rPr>
              <a:t>DNV GL © 2016</a:t>
            </a:r>
            <a:endParaRPr lang="en-GB" sz="700" noProof="0" dirty="0">
              <a:solidFill>
                <a:schemeClr val="tx1"/>
              </a:solidFill>
            </a:endParaRPr>
          </a:p>
        </p:txBody>
      </p:sp>
      <p:sp>
        <p:nvSpPr>
          <p:cNvPr id="22" name="SD_FLD_Author"/>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14000"/>
              </a:lnSpc>
              <a:spcBef>
                <a:spcPts val="600"/>
              </a:spcBef>
              <a:buClr>
                <a:srgbClr val="3F9C35"/>
              </a:buClr>
              <a:buFont typeface="Wingdings 2" pitchFamily="18" charset="2"/>
              <a:buNone/>
            </a:pPr>
            <a:r>
              <a:rPr lang="en-GB" altLang="ja-JP" sz="1200" b="1" kern="1200" baseline="0" smtClean="0">
                <a:solidFill>
                  <a:schemeClr val="tx2"/>
                </a:solidFill>
                <a:latin typeface="+mn-lt"/>
                <a:ea typeface="+mn-ea"/>
                <a:cs typeface="+mn-cs"/>
              </a:rPr>
              <a:t>Ivar Håberg</a:t>
            </a:r>
            <a:endParaRPr lang="en-GB" altLang="ja-JP" sz="1200" b="1" kern="1200" baseline="0" dirty="0">
              <a:solidFill>
                <a:schemeClr val="tx2"/>
              </a:solidFill>
              <a:latin typeface="+mn-lt"/>
              <a:ea typeface="+mn-ea"/>
              <a:cs typeface="+mn-cs"/>
            </a:endParaRPr>
          </a:p>
        </p:txBody>
      </p:sp>
      <p:sp>
        <p:nvSpPr>
          <p:cNvPr id="23" name="SD_FLD_Document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200" b="0" kern="1200" smtClean="0">
                <a:solidFill>
                  <a:schemeClr val="tx2"/>
                </a:solidFill>
                <a:latin typeface="+mn-lt"/>
                <a:ea typeface="+mn-ea"/>
                <a:cs typeface="+mn-cs"/>
              </a:rPr>
              <a:t>25 October 2016</a:t>
            </a:r>
            <a:endParaRPr lang="en-GB" sz="1200" b="0" kern="1200" dirty="0" smtClean="0">
              <a:solidFill>
                <a:schemeClr val="tx2"/>
              </a:solidFill>
              <a:latin typeface="+mn-lt"/>
              <a:ea typeface="+mn-ea"/>
              <a:cs typeface="+mn-cs"/>
            </a:endParaRPr>
          </a:p>
        </p:txBody>
      </p:sp>
      <p:sp>
        <p:nvSpPr>
          <p:cNvPr id="24"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6"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8" name="SD_FLD_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smtClean="0">
                <a:solidFill>
                  <a:schemeClr val="bg1"/>
                </a:solidFill>
                <a:latin typeface="+mn-lt"/>
                <a:ea typeface="+mn-ea"/>
                <a:cs typeface="+mn-cs"/>
              </a:rPr>
              <a:t>Maritime</a:t>
            </a:r>
            <a:endParaRPr lang="en-GB" sz="1200" b="1" kern="1200" cap="all" baseline="0" dirty="0" smtClean="0">
              <a:solidFill>
                <a:schemeClr val="bg1"/>
              </a:solidFill>
              <a:latin typeface="+mn-lt"/>
              <a:ea typeface="+mn-ea"/>
              <a:cs typeface="+mn-cs"/>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27"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250691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2443981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28011361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SD_VAR_CompanyYear"/>
          <p:cNvSpPr txBox="1"/>
          <p:nvPr>
            <p:custDataLst>
              <p:tags r:id="rId18"/>
            </p:custDataLst>
          </p:nvPr>
        </p:nvSpPr>
        <p:spPr>
          <a:xfrm>
            <a:off x="491055" y="6517926"/>
            <a:ext cx="732573" cy="107722"/>
          </a:xfrm>
          <a:prstGeom prst="rect">
            <a:avLst/>
          </a:prstGeom>
          <a:noFill/>
        </p:spPr>
        <p:txBody>
          <a:bodyPr wrap="none" lIns="0" tIns="0" rIns="0" bIns="0" rtlCol="0">
            <a:spAutoFit/>
          </a:bodyPr>
          <a:lstStyle/>
          <a:p>
            <a:r>
              <a:rPr lang="en-GB" sz="700" noProof="0" smtClean="0">
                <a:solidFill>
                  <a:schemeClr val="tx1"/>
                </a:solidFill>
              </a:rPr>
              <a:t>DNV GL © 2016</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12" name="SD_FLD_Draft" hidden="1"/>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25 October 2016</a:t>
            </a: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66" r:id="rId11"/>
    <p:sldLayoutId id="2147483654" r:id="rId12"/>
    <p:sldLayoutId id="2147483655" r:id="rId13"/>
    <p:sldLayoutId id="2147483667" r:id="rId14"/>
    <p:sldLayoutId id="2147483675" r:id="rId15"/>
    <p:sldLayoutId id="2147483676" r:id="rId16"/>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SD_VAR_CompanyYear"/>
          <p:cNvSpPr txBox="1"/>
          <p:nvPr>
            <p:custDataLst>
              <p:tags r:id="rId3"/>
            </p:custDataLst>
          </p:nvPr>
        </p:nvSpPr>
        <p:spPr>
          <a:xfrm>
            <a:off x="491055" y="6517926"/>
            <a:ext cx="732573" cy="107722"/>
          </a:xfrm>
          <a:prstGeom prst="rect">
            <a:avLst/>
          </a:prstGeom>
          <a:noFill/>
        </p:spPr>
        <p:txBody>
          <a:bodyPr wrap="none" lIns="0" tIns="0" rIns="0" bIns="0" rtlCol="0">
            <a:spAutoFit/>
          </a:bodyPr>
          <a:lstStyle/>
          <a:p>
            <a:r>
              <a:rPr lang="en-GB" sz="700" noProof="0" smtClean="0">
                <a:solidFill>
                  <a:schemeClr val="tx1"/>
                </a:solidFill>
              </a:rPr>
              <a:t>DNV GL © 2016</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25 October 2016</a:t>
            </a:r>
            <a:endParaRPr lang="en-GB" altLang="ja-JP" sz="700" dirty="0">
              <a:solidFill>
                <a:schemeClr val="tx1"/>
              </a:solidFill>
              <a:ea typeface="ＭＳ Ｐゴシック" charset="-128"/>
              <a:cs typeface="Arial" charset="0"/>
            </a:endParaRPr>
          </a:p>
        </p:txBody>
      </p:sp>
      <p:sp>
        <p:nvSpPr>
          <p:cNvPr id="13" name="SD_FLD_Draft" hidden="1"/>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968027171"/>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5.xm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183523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7" name="think-cell Slide" r:id="rId5" imgW="325" imgH="325" progId="TCLayout.ActiveDocument.1">
                  <p:embed/>
                </p:oleObj>
              </mc:Choice>
              <mc:Fallback>
                <p:oleObj name="think-cell Slide" r:id="rId5" imgW="325" imgH="325"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Bildplatzhalter 5"/>
          <p:cNvPicPr>
            <a:picLocks noGrp="1" noChangeAspect="1"/>
          </p:cNvPicPr>
          <p:nvPr>
            <p:ph type="pic" sz="quarter" idx="15"/>
          </p:nvPr>
        </p:nvPicPr>
        <p:blipFill>
          <a:blip r:embed="rId7" cstate="email">
            <a:extLst>
              <a:ext uri="{28A0092B-C50C-407E-A947-70E740481C1C}">
                <a14:useLocalDpi xmlns:a14="http://schemas.microsoft.com/office/drawing/2010/main"/>
              </a:ext>
            </a:extLst>
          </a:blip>
          <a:srcRect/>
          <a:stretch>
            <a:fillRect/>
          </a:stretch>
        </p:blipFill>
        <p:spPr/>
      </p:pic>
      <p:sp>
        <p:nvSpPr>
          <p:cNvPr id="17410" name="Titel 13"/>
          <p:cNvSpPr>
            <a:spLocks noGrp="1"/>
          </p:cNvSpPr>
          <p:nvPr>
            <p:ph type="ctrTitle"/>
          </p:nvPr>
        </p:nvSpPr>
        <p:spPr>
          <a:xfrm>
            <a:off x="250825" y="4687513"/>
            <a:ext cx="8642349" cy="469679"/>
          </a:xfrm>
        </p:spPr>
        <p:txBody>
          <a:bodyPr/>
          <a:lstStyle/>
          <a:p>
            <a:r>
              <a:rPr lang="en-GB" altLang="en-US" sz="2000" b="0" dirty="0" smtClean="0">
                <a:solidFill>
                  <a:srgbClr val="003591"/>
                </a:solidFill>
                <a:latin typeface="Broader View" pitchFamily="34" charset="0"/>
              </a:rPr>
              <a:t>Hull damage experience in CSR tankers</a:t>
            </a:r>
            <a:br>
              <a:rPr lang="en-GB" altLang="en-US" sz="2000" b="0" dirty="0" smtClean="0">
                <a:solidFill>
                  <a:srgbClr val="003591"/>
                </a:solidFill>
                <a:latin typeface="Broader View" pitchFamily="34" charset="0"/>
              </a:rPr>
            </a:br>
            <a:r>
              <a:rPr lang="en-GB" altLang="en-US" sz="2000" b="0" dirty="0" smtClean="0">
                <a:solidFill>
                  <a:srgbClr val="003591"/>
                </a:solidFill>
                <a:latin typeface="Broader View" pitchFamily="34" charset="0"/>
              </a:rPr>
              <a:t/>
            </a:r>
            <a:br>
              <a:rPr lang="en-GB" altLang="en-US" sz="2000" b="0" dirty="0" smtClean="0">
                <a:solidFill>
                  <a:srgbClr val="003591"/>
                </a:solidFill>
                <a:latin typeface="Broader View" pitchFamily="34" charset="0"/>
              </a:rPr>
            </a:br>
            <a:r>
              <a:rPr lang="en-GB" altLang="en-US" sz="1200" b="0" dirty="0">
                <a:solidFill>
                  <a:srgbClr val="003591"/>
                </a:solidFill>
                <a:latin typeface="Broader View" pitchFamily="34" charset="0"/>
              </a:rPr>
              <a:t>TSCF </a:t>
            </a:r>
            <a:r>
              <a:rPr lang="en-GB" altLang="en-US" sz="1200" b="0" dirty="0" smtClean="0">
                <a:solidFill>
                  <a:srgbClr val="003591"/>
                </a:solidFill>
                <a:latin typeface="Broader View" pitchFamily="34" charset="0"/>
              </a:rPr>
              <a:t>SBM, Busan October 2016</a:t>
            </a:r>
          </a:p>
        </p:txBody>
      </p:sp>
      <p:sp>
        <p:nvSpPr>
          <p:cNvPr id="4" name="Untertitel 3"/>
          <p:cNvSpPr>
            <a:spLocks noGrp="1"/>
          </p:cNvSpPr>
          <p:nvPr>
            <p:ph type="subTitle" idx="1"/>
          </p:nvPr>
        </p:nvSpPr>
        <p:spPr>
          <a:xfrm>
            <a:off x="250822" y="5589240"/>
            <a:ext cx="8893178" cy="576064"/>
          </a:xfrm>
        </p:spPr>
        <p:txBody>
          <a:bodyPr/>
          <a:lstStyle/>
          <a:p>
            <a:r>
              <a:rPr lang="en-GB" sz="1100" b="0" dirty="0" smtClean="0">
                <a:solidFill>
                  <a:srgbClr val="003591"/>
                </a:solidFill>
                <a:latin typeface="Verdana"/>
                <a:cs typeface="Verdana"/>
              </a:rPr>
              <a:t>Ivar Håberg</a:t>
            </a:r>
            <a:endParaRPr lang="en-GB" sz="1100" b="0" dirty="0">
              <a:solidFill>
                <a:srgbClr val="003591"/>
              </a:solidFill>
              <a:latin typeface="Verdana"/>
              <a:cs typeface="Verdana"/>
            </a:endParaRPr>
          </a:p>
          <a:p>
            <a:r>
              <a:rPr lang="en-GB" sz="1100" b="0" dirty="0" smtClean="0">
                <a:solidFill>
                  <a:srgbClr val="003591"/>
                </a:solidFill>
                <a:latin typeface="Verdana"/>
                <a:cs typeface="Verdana"/>
              </a:rPr>
              <a:t>Senior Principle Surveyor, DNV GL</a:t>
            </a:r>
            <a:endParaRPr lang="en-GB" sz="1100" b="0" dirty="0">
              <a:solidFill>
                <a:srgbClr val="003591"/>
              </a:solidFill>
              <a:latin typeface="Verdana"/>
              <a:cs typeface="Verdana"/>
            </a:endParaRPr>
          </a:p>
        </p:txBody>
      </p:sp>
      <p:sp>
        <p:nvSpPr>
          <p:cNvPr id="17" name="Tijdelijke aanduiding voor tekst 16"/>
          <p:cNvSpPr>
            <a:spLocks noGrp="1"/>
          </p:cNvSpPr>
          <p:nvPr>
            <p:ph type="body" sz="quarter" idx="14"/>
          </p:nvPr>
        </p:nvSpPr>
        <p:spPr/>
        <p:txBody>
          <a:bodyPr rtlCol="0"/>
          <a:lstStyle/>
          <a:p>
            <a:pPr fontAlgn="auto">
              <a:spcAft>
                <a:spcPts val="0"/>
              </a:spcAft>
              <a:defRPr/>
            </a:pPr>
            <a:r>
              <a:rPr lang="en-GB" dirty="0" smtClean="0"/>
              <a:t>MARITIME</a:t>
            </a:r>
            <a:endParaRPr lang="en-GB" dirty="0"/>
          </a:p>
        </p:txBody>
      </p:sp>
      <p:cxnSp>
        <p:nvCxnSpPr>
          <p:cNvPr id="12" name="Straight Connector 16"/>
          <p:cNvCxnSpPr/>
          <p:nvPr/>
        </p:nvCxnSpPr>
        <p:spPr>
          <a:xfrm>
            <a:off x="0" y="386104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68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790F02C-3231-4699-951A-43C40F518429}" type="slidenum">
              <a:rPr lang="en-GB" altLang="ja-JP" b="0" smtClean="0">
                <a:solidFill>
                  <a:srgbClr val="666666"/>
                </a:solidFill>
              </a:rPr>
              <a:pPr/>
              <a:t>10</a:t>
            </a:fld>
            <a:endParaRPr lang="en-GB" altLang="ja-JP" b="0" dirty="0" smtClean="0">
              <a:solidFill>
                <a:srgbClr val="666666"/>
              </a:solidFill>
            </a:endParaRPr>
          </a:p>
        </p:txBody>
      </p:sp>
      <p:sp>
        <p:nvSpPr>
          <p:cNvPr id="12291" name="Rectangle 2"/>
          <p:cNvSpPr>
            <a:spLocks noChangeArrowheads="1"/>
          </p:cNvSpPr>
          <p:nvPr/>
        </p:nvSpPr>
        <p:spPr bwMode="auto">
          <a:xfrm>
            <a:off x="0" y="0"/>
            <a:ext cx="9144000" cy="6858000"/>
          </a:xfrm>
          <a:prstGeom prst="rect">
            <a:avLst/>
          </a:prstGeom>
          <a:solidFill>
            <a:schemeClr val="accent4"/>
          </a:solidFill>
          <a:ln>
            <a:noFill/>
          </a:ln>
          <a:effectLst/>
          <a:extLst/>
        </p:spPr>
        <p:txBody>
          <a:bodyPr lIns="540000" tIns="0" rIns="36000" bIns="36000" anchor="ctr"/>
          <a:lstStyle/>
          <a:p>
            <a:pPr marL="265113" indent="-265113">
              <a:lnSpc>
                <a:spcPct val="80000"/>
              </a:lnSpc>
              <a:buClr>
                <a:schemeClr val="tx2"/>
              </a:buClr>
            </a:pPr>
            <a:endParaRPr lang="en-GB" sz="1600" b="0" dirty="0">
              <a:solidFill>
                <a:schemeClr val="bg1"/>
              </a:solidFill>
              <a:latin typeface="Times" pitchFamily="18" charset="0"/>
            </a:endParaRPr>
          </a:p>
          <a:p>
            <a:pPr marL="265113" indent="-265113">
              <a:lnSpc>
                <a:spcPct val="80000"/>
              </a:lnSpc>
              <a:buClr>
                <a:schemeClr val="tx2"/>
              </a:buClr>
            </a:pPr>
            <a:r>
              <a:rPr lang="en-GB" sz="4000" dirty="0" smtClean="0">
                <a:solidFill>
                  <a:schemeClr val="bg1"/>
                </a:solidFill>
              </a:rPr>
              <a:t>DNV GL CSR Tankers survey experience</a:t>
            </a:r>
          </a:p>
          <a:p>
            <a:pPr marL="265113" indent="-265113">
              <a:lnSpc>
                <a:spcPct val="80000"/>
              </a:lnSpc>
              <a:buClr>
                <a:schemeClr val="tx2"/>
              </a:buClr>
            </a:pPr>
            <a:endParaRPr lang="en-GB" sz="4000" dirty="0">
              <a:solidFill>
                <a:schemeClr val="bg1"/>
              </a:solidFill>
            </a:endParaRPr>
          </a:p>
          <a:p>
            <a:pPr marL="265113" indent="-265113">
              <a:lnSpc>
                <a:spcPct val="80000"/>
              </a:lnSpc>
              <a:buClr>
                <a:schemeClr val="tx2"/>
              </a:buClr>
            </a:pPr>
            <a:endParaRPr lang="en-GB" sz="4000" dirty="0" smtClean="0">
              <a:solidFill>
                <a:schemeClr val="bg1"/>
              </a:solidFill>
            </a:endParaRPr>
          </a:p>
          <a:p>
            <a:pPr marL="265113" indent="-265113">
              <a:lnSpc>
                <a:spcPct val="80000"/>
              </a:lnSpc>
              <a:buClr>
                <a:schemeClr val="tx2"/>
              </a:buClr>
            </a:pPr>
            <a:r>
              <a:rPr lang="en-GB" sz="3600" dirty="0" smtClean="0">
                <a:solidFill>
                  <a:schemeClr val="bg1"/>
                </a:solidFill>
              </a:rPr>
              <a:t>Cracks reported from 2006-2016</a:t>
            </a:r>
            <a:endParaRPr lang="en-GB" sz="3600" dirty="0">
              <a:solidFill>
                <a:schemeClr val="bg1"/>
              </a:solidFill>
            </a:endParaRPr>
          </a:p>
          <a:p>
            <a:pPr marL="265113" indent="-265113">
              <a:lnSpc>
                <a:spcPct val="80000"/>
              </a:lnSpc>
              <a:buClr>
                <a:schemeClr val="tx2"/>
              </a:buClr>
            </a:pPr>
            <a:endParaRPr lang="en-GB" sz="4000" dirty="0" smtClean="0">
              <a:solidFill>
                <a:schemeClr val="bg1"/>
              </a:solidFill>
            </a:endParaRPr>
          </a:p>
          <a:p>
            <a:pPr marL="265113" indent="-265113">
              <a:lnSpc>
                <a:spcPct val="80000"/>
              </a:lnSpc>
              <a:buClr>
                <a:schemeClr val="tx2"/>
              </a:buClr>
            </a:pPr>
            <a:endParaRPr lang="en-GB" sz="4000" dirty="0">
              <a:solidFill>
                <a:schemeClr val="bg1"/>
              </a:solidFill>
            </a:endParaRPr>
          </a:p>
          <a:p>
            <a:pPr marL="265113" indent="-265113">
              <a:lnSpc>
                <a:spcPct val="80000"/>
              </a:lnSpc>
              <a:buClr>
                <a:schemeClr val="tx2"/>
              </a:buClr>
            </a:pPr>
            <a:endParaRPr lang="en-GB" sz="4000" dirty="0" smtClean="0">
              <a:solidFill>
                <a:schemeClr val="bg1"/>
              </a:solidFill>
            </a:endParaRPr>
          </a:p>
          <a:p>
            <a:pPr marL="265113" indent="-265113">
              <a:lnSpc>
                <a:spcPct val="80000"/>
              </a:lnSpc>
              <a:buClr>
                <a:schemeClr val="tx2"/>
              </a:buClr>
            </a:pPr>
            <a:endParaRPr lang="en-GB" sz="4000" dirty="0">
              <a:solidFill>
                <a:schemeClr val="bg1"/>
              </a:solidFill>
            </a:endParaRPr>
          </a:p>
          <a:p>
            <a:pPr marL="265113" indent="-265113">
              <a:lnSpc>
                <a:spcPct val="80000"/>
              </a:lnSpc>
              <a:buClr>
                <a:schemeClr val="tx2"/>
              </a:buClr>
            </a:pPr>
            <a:endParaRPr lang="en-GB" sz="4000" dirty="0">
              <a:solidFill>
                <a:schemeClr val="bg1"/>
              </a:solidFill>
            </a:endParaRPr>
          </a:p>
        </p:txBody>
      </p:sp>
      <p:pic>
        <p:nvPicPr>
          <p:cNvPr id="6146" name="Picture 2"/>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267676" y="5013176"/>
            <a:ext cx="15478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2195736" y="5033054"/>
            <a:ext cx="1944216" cy="149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cstate="email">
            <a:grayscl/>
            <a:extLst>
              <a:ext uri="{28A0092B-C50C-407E-A947-70E740481C1C}">
                <a14:useLocalDpi xmlns:a14="http://schemas.microsoft.com/office/drawing/2010/main"/>
              </a:ext>
            </a:extLst>
          </a:blip>
          <a:srcRect/>
          <a:stretch/>
        </p:blipFill>
        <p:spPr bwMode="auto">
          <a:xfrm>
            <a:off x="4499993" y="5022179"/>
            <a:ext cx="1872207" cy="150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6929928" y="5033053"/>
            <a:ext cx="1890544" cy="149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79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 Tankers included in this analysis</a:t>
            </a:r>
            <a:endParaRPr lang="en-GB" dirty="0"/>
          </a:p>
        </p:txBody>
      </p:sp>
      <p:sp>
        <p:nvSpPr>
          <p:cNvPr id="3" name="Content Placeholder 2"/>
          <p:cNvSpPr>
            <a:spLocks noGrp="1"/>
          </p:cNvSpPr>
          <p:nvPr>
            <p:ph idx="1"/>
          </p:nvPr>
        </p:nvSpPr>
        <p:spPr/>
        <p:txBody>
          <a:bodyPr/>
          <a:lstStyle/>
          <a:p>
            <a:r>
              <a:rPr lang="en-US" dirty="0"/>
              <a:t>Period 2008-2016</a:t>
            </a:r>
          </a:p>
          <a:p>
            <a:r>
              <a:rPr lang="en-US" dirty="0"/>
              <a:t>363 CSR Tankers </a:t>
            </a:r>
            <a:r>
              <a:rPr lang="en-US" dirty="0" smtClean="0"/>
              <a:t>analyzed</a:t>
            </a:r>
            <a:endParaRPr lang="en-US" dirty="0"/>
          </a:p>
          <a:p>
            <a:r>
              <a:rPr lang="en-US" dirty="0"/>
              <a:t>1482 Accumulated CSR tanker years</a:t>
            </a:r>
          </a:p>
          <a:p>
            <a:r>
              <a:rPr lang="en-US" dirty="0"/>
              <a:t>Less than 40% passed first Renewal Survey Hull</a:t>
            </a:r>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11</a:t>
            </a:fld>
            <a:endParaRPr lang="en-GB"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665643"/>
            <a:ext cx="5939034" cy="357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591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Hull damages CSR vs. non-CSR Tankers, first year after delivery</a:t>
            </a:r>
            <a:endParaRPr lang="en-GB" dirty="0"/>
          </a:p>
        </p:txBody>
      </p:sp>
      <p:sp>
        <p:nvSpPr>
          <p:cNvPr id="5" name="Text Placeholder 4"/>
          <p:cNvSpPr>
            <a:spLocks noGrp="1"/>
          </p:cNvSpPr>
          <p:nvPr>
            <p:ph type="body" sz="quarter" idx="3"/>
          </p:nvPr>
        </p:nvSpPr>
        <p:spPr>
          <a:xfrm>
            <a:off x="4657772" y="1125538"/>
            <a:ext cx="4242692" cy="274147"/>
          </a:xfrm>
          <a:solidFill>
            <a:schemeClr val="accent4"/>
          </a:solidFill>
        </p:spPr>
        <p:txBody>
          <a:bodyPr/>
          <a:lstStyle/>
          <a:p>
            <a:pPr algn="ctr"/>
            <a:r>
              <a:rPr lang="en-GB" dirty="0" smtClean="0">
                <a:solidFill>
                  <a:schemeClr val="bg1"/>
                </a:solidFill>
              </a:rPr>
              <a:t>0-1 year non-CSR</a:t>
            </a:r>
            <a:endParaRPr lang="en-GB" dirty="0">
              <a:solidFill>
                <a:schemeClr val="bg1"/>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pPr/>
              <a:t>12</a:t>
            </a:fld>
            <a:endParaRPr lang="en-GB" dirty="0"/>
          </a:p>
        </p:txBody>
      </p:sp>
      <p:sp>
        <p:nvSpPr>
          <p:cNvPr id="14" name="Text Placeholder 4"/>
          <p:cNvSpPr>
            <a:spLocks noGrp="1"/>
          </p:cNvSpPr>
          <p:nvPr>
            <p:ph type="body" sz="quarter" idx="3"/>
          </p:nvPr>
        </p:nvSpPr>
        <p:spPr>
          <a:xfrm>
            <a:off x="230190" y="1124866"/>
            <a:ext cx="4242692" cy="274147"/>
          </a:xfrm>
          <a:solidFill>
            <a:schemeClr val="accent4"/>
          </a:solidFill>
        </p:spPr>
        <p:txBody>
          <a:bodyPr/>
          <a:lstStyle/>
          <a:p>
            <a:pPr algn="ctr"/>
            <a:r>
              <a:rPr lang="en-GB" dirty="0" smtClean="0">
                <a:solidFill>
                  <a:schemeClr val="bg1"/>
                </a:solidFill>
              </a:rPr>
              <a:t>0-1 year CSR</a:t>
            </a:r>
            <a:endParaRPr lang="en-GB" dirty="0">
              <a:solidFill>
                <a:schemeClr val="bg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2846029431"/>
              </p:ext>
            </p:extLst>
          </p:nvPr>
        </p:nvGraphicFramePr>
        <p:xfrm>
          <a:off x="271474" y="4005064"/>
          <a:ext cx="4201408" cy="2072640"/>
        </p:xfrm>
        <a:graphic>
          <a:graphicData uri="http://schemas.openxmlformats.org/drawingml/2006/table">
            <a:tbl>
              <a:tblPr firstRow="1" bandRow="1">
                <a:tableStyleId>{5C22544A-7EE6-4342-B048-85BDC9FD1C3A}</a:tableStyleId>
              </a:tblPr>
              <a:tblGrid>
                <a:gridCol w="2100704"/>
                <a:gridCol w="2100704"/>
              </a:tblGrid>
              <a:tr h="136814">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6814">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15</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26</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2</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1</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0</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0</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374838813"/>
              </p:ext>
            </p:extLst>
          </p:nvPr>
        </p:nvGraphicFramePr>
        <p:xfrm>
          <a:off x="4643438" y="4005064"/>
          <a:ext cx="4200926" cy="2072640"/>
        </p:xfrm>
        <a:graphic>
          <a:graphicData uri="http://schemas.openxmlformats.org/drawingml/2006/table">
            <a:tbl>
              <a:tblPr firstRow="1" bandRow="1">
                <a:tableStyleId>{5C22544A-7EE6-4342-B048-85BDC9FD1C3A}</a:tableStyleId>
              </a:tblPr>
              <a:tblGrid>
                <a:gridCol w="2100463"/>
                <a:gridCol w="2100463"/>
              </a:tblGrid>
              <a:tr h="136814">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6814">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38</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58</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7</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8</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1</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1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32" name="Chart 31"/>
          <p:cNvGraphicFramePr>
            <a:graphicFrameLocks/>
          </p:cNvGraphicFramePr>
          <p:nvPr>
            <p:extLst>
              <p:ext uri="{D42A27DB-BD31-4B8C-83A1-F6EECF244321}">
                <p14:modId xmlns:p14="http://schemas.microsoft.com/office/powerpoint/2010/main" val="4049556028"/>
              </p:ext>
            </p:extLst>
          </p:nvPr>
        </p:nvGraphicFramePr>
        <p:xfrm>
          <a:off x="250825" y="1407221"/>
          <a:ext cx="4222057" cy="2525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a:graphicFrameLocks/>
          </p:cNvGraphicFramePr>
          <p:nvPr>
            <p:extLst>
              <p:ext uri="{D42A27DB-BD31-4B8C-83A1-F6EECF244321}">
                <p14:modId xmlns:p14="http://schemas.microsoft.com/office/powerpoint/2010/main" val="2738910618"/>
              </p:ext>
            </p:extLst>
          </p:nvPr>
        </p:nvGraphicFramePr>
        <p:xfrm>
          <a:off x="4657772" y="1407221"/>
          <a:ext cx="4234709" cy="252583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987824" y="2780928"/>
            <a:ext cx="1368152" cy="93610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1" name="Rectangle 10"/>
          <p:cNvSpPr/>
          <p:nvPr/>
        </p:nvSpPr>
        <p:spPr>
          <a:xfrm>
            <a:off x="7380312" y="3429000"/>
            <a:ext cx="1368152" cy="28803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4" name="Rectangle 3"/>
          <p:cNvSpPr/>
          <p:nvPr/>
        </p:nvSpPr>
        <p:spPr>
          <a:xfrm>
            <a:off x="2483768" y="1484784"/>
            <a:ext cx="504056" cy="58161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3" name="Rectangle 12"/>
          <p:cNvSpPr/>
          <p:nvPr/>
        </p:nvSpPr>
        <p:spPr>
          <a:xfrm rot="17799657">
            <a:off x="2046387" y="1315081"/>
            <a:ext cx="213634" cy="84578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5" name="Rectangle 14"/>
          <p:cNvSpPr/>
          <p:nvPr/>
        </p:nvSpPr>
        <p:spPr>
          <a:xfrm>
            <a:off x="1619672" y="1409999"/>
            <a:ext cx="864096" cy="29080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6" name="Rectangle 15"/>
          <p:cNvSpPr/>
          <p:nvPr/>
        </p:nvSpPr>
        <p:spPr>
          <a:xfrm>
            <a:off x="1430976" y="1407221"/>
            <a:ext cx="260703" cy="22157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7" name="Rectangle 16"/>
          <p:cNvSpPr/>
          <p:nvPr/>
        </p:nvSpPr>
        <p:spPr>
          <a:xfrm>
            <a:off x="6060008" y="1409998"/>
            <a:ext cx="864096" cy="29080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Tree>
    <p:extLst>
      <p:ext uri="{BB962C8B-B14F-4D97-AF65-F5344CB8AC3E}">
        <p14:creationId xmlns:p14="http://schemas.microsoft.com/office/powerpoint/2010/main" val="270858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07366-CB75-4AA8-9E5B-928B849F427C}" type="slidenum">
              <a:rPr lang="en-GB" smtClean="0"/>
              <a:t>13</a:t>
            </a:fld>
            <a:endParaRPr lang="en-GB" dirty="0"/>
          </a:p>
        </p:txBody>
      </p:sp>
      <p:sp>
        <p:nvSpPr>
          <p:cNvPr id="6" name="Title 1"/>
          <p:cNvSpPr>
            <a:spLocks noGrp="1"/>
          </p:cNvSpPr>
          <p:nvPr>
            <p:ph type="title"/>
          </p:nvPr>
        </p:nvSpPr>
        <p:spPr/>
        <p:txBody>
          <a:bodyPr/>
          <a:lstStyle/>
          <a:p>
            <a:r>
              <a:rPr lang="en-GB" dirty="0" smtClean="0"/>
              <a:t>Hull damages CSR vs. non-CSR Tankers, 1-5 years</a:t>
            </a:r>
            <a:endParaRPr lang="en-GB" dirty="0"/>
          </a:p>
        </p:txBody>
      </p:sp>
      <p:sp>
        <p:nvSpPr>
          <p:cNvPr id="7" name="Text Placeholder 4"/>
          <p:cNvSpPr txBox="1">
            <a:spLocks/>
          </p:cNvSpPr>
          <p:nvPr/>
        </p:nvSpPr>
        <p:spPr>
          <a:xfrm>
            <a:off x="230190" y="1124867"/>
            <a:ext cx="4242692" cy="318528"/>
          </a:xfrm>
          <a:prstGeom prst="rect">
            <a:avLst/>
          </a:prstGeom>
          <a:solidFill>
            <a:schemeClr val="accent4"/>
          </a:solidFill>
        </p:spPr>
        <p:txBody>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bg1"/>
                </a:solidFill>
              </a:rPr>
              <a:t>1-5 year CSR</a:t>
            </a:r>
          </a:p>
          <a:p>
            <a:pPr marL="0" indent="0" algn="ctr">
              <a:buNone/>
            </a:pPr>
            <a:endParaRPr lang="en-GB" b="1" dirty="0" smtClean="0">
              <a:solidFill>
                <a:schemeClr val="bg1"/>
              </a:solidFill>
            </a:endParaRPr>
          </a:p>
          <a:p>
            <a:pPr marL="0" indent="0" algn="ctr">
              <a:buNone/>
            </a:pPr>
            <a:endParaRPr lang="en-GB" b="1" dirty="0" smtClean="0">
              <a:solidFill>
                <a:schemeClr val="bg1"/>
              </a:solidFill>
            </a:endParaRPr>
          </a:p>
          <a:p>
            <a:pPr marL="0" indent="0" algn="ctr">
              <a:buNone/>
            </a:pPr>
            <a:endParaRPr lang="en-GB" b="1" dirty="0">
              <a:solidFill>
                <a:schemeClr val="bg1"/>
              </a:solidFill>
            </a:endParaRPr>
          </a:p>
        </p:txBody>
      </p:sp>
      <p:sp>
        <p:nvSpPr>
          <p:cNvPr id="8" name="Text Placeholder 4"/>
          <p:cNvSpPr txBox="1">
            <a:spLocks/>
          </p:cNvSpPr>
          <p:nvPr/>
        </p:nvSpPr>
        <p:spPr>
          <a:xfrm>
            <a:off x="4643438" y="1122419"/>
            <a:ext cx="4242692" cy="320976"/>
          </a:xfrm>
          <a:prstGeom prst="rect">
            <a:avLst/>
          </a:prstGeom>
          <a:solidFill>
            <a:schemeClr val="accent4"/>
          </a:solidFill>
        </p:spPr>
        <p:txBody>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bg1"/>
                </a:solidFill>
              </a:rPr>
              <a:t>1-5 year non-CSR</a:t>
            </a:r>
            <a:endParaRPr lang="en-GB" b="1" dirty="0">
              <a:solidFill>
                <a:schemeClr val="bg1"/>
              </a:solidFill>
            </a:endParaRPr>
          </a:p>
        </p:txBody>
      </p:sp>
      <p:sp>
        <p:nvSpPr>
          <p:cNvPr id="2" name="Rectangle 1"/>
          <p:cNvSpPr/>
          <p:nvPr/>
        </p:nvSpPr>
        <p:spPr>
          <a:xfrm>
            <a:off x="3398541" y="1841376"/>
            <a:ext cx="1074341" cy="2160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9" name="Rectangle 8"/>
          <p:cNvSpPr/>
          <p:nvPr/>
        </p:nvSpPr>
        <p:spPr>
          <a:xfrm>
            <a:off x="7850783" y="2114824"/>
            <a:ext cx="1074341" cy="2160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0" name="Rectangle 9"/>
          <p:cNvSpPr/>
          <p:nvPr/>
        </p:nvSpPr>
        <p:spPr>
          <a:xfrm>
            <a:off x="8606500" y="1621140"/>
            <a:ext cx="537171" cy="231191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dirty="0" smtClean="0"/>
              <a:t>v</a:t>
            </a:r>
          </a:p>
        </p:txBody>
      </p:sp>
      <p:sp>
        <p:nvSpPr>
          <p:cNvPr id="13" name="Rectangle 12"/>
          <p:cNvSpPr/>
          <p:nvPr/>
        </p:nvSpPr>
        <p:spPr>
          <a:xfrm>
            <a:off x="4494213" y="1548965"/>
            <a:ext cx="155574" cy="425257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dirty="0" smtClean="0"/>
              <a:t>v</a:t>
            </a:r>
          </a:p>
        </p:txBody>
      </p:sp>
      <p:sp>
        <p:nvSpPr>
          <p:cNvPr id="14" name="Rectangle 13"/>
          <p:cNvSpPr/>
          <p:nvPr/>
        </p:nvSpPr>
        <p:spPr>
          <a:xfrm>
            <a:off x="106108" y="3933056"/>
            <a:ext cx="8819016" cy="72008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graphicFrame>
        <p:nvGraphicFramePr>
          <p:cNvPr id="26" name="Table 25"/>
          <p:cNvGraphicFramePr>
            <a:graphicFrameLocks noGrp="1"/>
          </p:cNvGraphicFramePr>
          <p:nvPr>
            <p:extLst>
              <p:ext uri="{D42A27DB-BD31-4B8C-83A1-F6EECF244321}">
                <p14:modId xmlns:p14="http://schemas.microsoft.com/office/powerpoint/2010/main" val="690943449"/>
              </p:ext>
            </p:extLst>
          </p:nvPr>
        </p:nvGraphicFramePr>
        <p:xfrm>
          <a:off x="271474" y="4005064"/>
          <a:ext cx="4201408" cy="2072640"/>
        </p:xfrm>
        <a:graphic>
          <a:graphicData uri="http://schemas.openxmlformats.org/drawingml/2006/table">
            <a:tbl>
              <a:tblPr firstRow="1" bandRow="1">
                <a:tableStyleId>{5C22544A-7EE6-4342-B048-85BDC9FD1C3A}</a:tableStyleId>
              </a:tblPr>
              <a:tblGrid>
                <a:gridCol w="2100704"/>
                <a:gridCol w="2100704"/>
              </a:tblGrid>
              <a:tr h="136814">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6814">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a:solidFill>
                            <a:schemeClr val="tx1"/>
                          </a:solidFill>
                          <a:effectLst/>
                          <a:latin typeface="Verdana"/>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a:solidFill>
                            <a:srgbClr val="333333"/>
                          </a:solidFill>
                          <a:effectLst/>
                          <a:latin typeface="Verdana"/>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nb-NO" sz="1100" b="0" i="0" u="none" strike="noStrike" dirty="0">
                          <a:solidFill>
                            <a:srgbClr val="333333"/>
                          </a:solidFill>
                          <a:effectLst/>
                          <a:latin typeface="Verdan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566621861"/>
              </p:ext>
            </p:extLst>
          </p:nvPr>
        </p:nvGraphicFramePr>
        <p:xfrm>
          <a:off x="4643438" y="4005064"/>
          <a:ext cx="4200926" cy="2072640"/>
        </p:xfrm>
        <a:graphic>
          <a:graphicData uri="http://schemas.openxmlformats.org/drawingml/2006/table">
            <a:tbl>
              <a:tblPr firstRow="1" bandRow="1">
                <a:tableStyleId>{5C22544A-7EE6-4342-B048-85BDC9FD1C3A}</a:tableStyleId>
              </a:tblPr>
              <a:tblGrid>
                <a:gridCol w="2100463"/>
                <a:gridCol w="2100463"/>
              </a:tblGrid>
              <a:tr h="136814">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6814">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a:solidFill>
                            <a:schemeClr val="tx1"/>
                          </a:solidFill>
                          <a:effectLst/>
                          <a:latin typeface="Verdana"/>
                        </a:rPr>
                        <a:t>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a:solidFill>
                            <a:srgbClr val="333333"/>
                          </a:solidFill>
                          <a:effectLst/>
                          <a:latin typeface="Verdana"/>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nb-NO" sz="1100" b="0" i="0" u="none" strike="noStrike" dirty="0">
                          <a:solidFill>
                            <a:srgbClr val="333333"/>
                          </a:solidFill>
                          <a:effectLst/>
                          <a:latin typeface="Verdana"/>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8" name="Chart 27"/>
          <p:cNvGraphicFramePr>
            <a:graphicFrameLocks/>
          </p:cNvGraphicFramePr>
          <p:nvPr>
            <p:extLst>
              <p:ext uri="{D42A27DB-BD31-4B8C-83A1-F6EECF244321}">
                <p14:modId xmlns:p14="http://schemas.microsoft.com/office/powerpoint/2010/main" val="3902895144"/>
              </p:ext>
            </p:extLst>
          </p:nvPr>
        </p:nvGraphicFramePr>
        <p:xfrm>
          <a:off x="271474" y="1443394"/>
          <a:ext cx="4201408" cy="2561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p:cNvGraphicFramePr>
          <p:nvPr>
            <p:extLst>
              <p:ext uri="{D42A27DB-BD31-4B8C-83A1-F6EECF244321}">
                <p14:modId xmlns:p14="http://schemas.microsoft.com/office/powerpoint/2010/main" val="1356674093"/>
              </p:ext>
            </p:extLst>
          </p:nvPr>
        </p:nvGraphicFramePr>
        <p:xfrm>
          <a:off x="4674882" y="1443394"/>
          <a:ext cx="4218293" cy="2489661"/>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54" y="1443395"/>
            <a:ext cx="2397475" cy="240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01" y="1679419"/>
            <a:ext cx="1164679" cy="220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5243" y="1477124"/>
            <a:ext cx="2261053" cy="237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8887" y="1700808"/>
            <a:ext cx="1141585" cy="209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498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07366-CB75-4AA8-9E5B-928B849F427C}" type="slidenum">
              <a:rPr lang="en-GB" smtClean="0"/>
              <a:t>14</a:t>
            </a:fld>
            <a:endParaRPr lang="en-GB" dirty="0"/>
          </a:p>
        </p:txBody>
      </p:sp>
      <p:sp>
        <p:nvSpPr>
          <p:cNvPr id="7" name="Title 1"/>
          <p:cNvSpPr>
            <a:spLocks noGrp="1"/>
          </p:cNvSpPr>
          <p:nvPr>
            <p:ph type="title"/>
          </p:nvPr>
        </p:nvSpPr>
        <p:spPr/>
        <p:txBody>
          <a:bodyPr/>
          <a:lstStyle/>
          <a:p>
            <a:r>
              <a:rPr lang="en-GB" dirty="0" smtClean="0"/>
              <a:t>Hull damages CSR vs. non-CSR Tankers, 5-10 years</a:t>
            </a:r>
            <a:endParaRPr lang="en-GB" dirty="0"/>
          </a:p>
        </p:txBody>
      </p:sp>
      <p:sp>
        <p:nvSpPr>
          <p:cNvPr id="6" name="Text Placeholder 4"/>
          <p:cNvSpPr txBox="1">
            <a:spLocks/>
          </p:cNvSpPr>
          <p:nvPr/>
        </p:nvSpPr>
        <p:spPr>
          <a:xfrm>
            <a:off x="230190" y="1124866"/>
            <a:ext cx="4242692" cy="359918"/>
          </a:xfrm>
          <a:prstGeom prst="rect">
            <a:avLst/>
          </a:prstGeom>
          <a:solidFill>
            <a:schemeClr val="accent4"/>
          </a:solidFill>
        </p:spPr>
        <p:txBody>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bg1"/>
                </a:solidFill>
              </a:rPr>
              <a:t>5-10 year CSR</a:t>
            </a:r>
            <a:endParaRPr lang="en-GB" b="1" dirty="0">
              <a:solidFill>
                <a:schemeClr val="bg1"/>
              </a:solidFill>
            </a:endParaRPr>
          </a:p>
        </p:txBody>
      </p:sp>
      <p:sp>
        <p:nvSpPr>
          <p:cNvPr id="8" name="Text Placeholder 4"/>
          <p:cNvSpPr txBox="1">
            <a:spLocks/>
          </p:cNvSpPr>
          <p:nvPr/>
        </p:nvSpPr>
        <p:spPr>
          <a:xfrm>
            <a:off x="4643438" y="1122418"/>
            <a:ext cx="4242692" cy="362366"/>
          </a:xfrm>
          <a:prstGeom prst="rect">
            <a:avLst/>
          </a:prstGeom>
          <a:solidFill>
            <a:schemeClr val="accent4"/>
          </a:solidFill>
        </p:spPr>
        <p:txBody>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bg1"/>
                </a:solidFill>
              </a:rPr>
              <a:t>5-10 year non-CSR</a:t>
            </a:r>
            <a:endParaRPr lang="en-GB" b="1" dirty="0">
              <a:solidFill>
                <a:schemeClr val="bg1"/>
              </a:solidFill>
            </a:endParaRPr>
          </a:p>
        </p:txBody>
      </p:sp>
      <p:sp>
        <p:nvSpPr>
          <p:cNvPr id="11" name="Rectangle 10"/>
          <p:cNvSpPr/>
          <p:nvPr/>
        </p:nvSpPr>
        <p:spPr>
          <a:xfrm>
            <a:off x="3398541" y="2260891"/>
            <a:ext cx="1074341" cy="2160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2" name="Rectangle 11"/>
          <p:cNvSpPr/>
          <p:nvPr/>
        </p:nvSpPr>
        <p:spPr>
          <a:xfrm>
            <a:off x="7884368" y="2060819"/>
            <a:ext cx="1074341" cy="2160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4" name="Rectangle 13"/>
          <p:cNvSpPr/>
          <p:nvPr/>
        </p:nvSpPr>
        <p:spPr>
          <a:xfrm>
            <a:off x="4472881" y="1697860"/>
            <a:ext cx="176905" cy="41794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5" name="Rectangle 14"/>
          <p:cNvSpPr/>
          <p:nvPr/>
        </p:nvSpPr>
        <p:spPr>
          <a:xfrm>
            <a:off x="8676456" y="1718303"/>
            <a:ext cx="354261" cy="23792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6" name="Rectangle 15"/>
          <p:cNvSpPr/>
          <p:nvPr/>
        </p:nvSpPr>
        <p:spPr>
          <a:xfrm>
            <a:off x="25920" y="1719262"/>
            <a:ext cx="224906" cy="370239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7" name="Rectangle 16"/>
          <p:cNvSpPr/>
          <p:nvPr/>
        </p:nvSpPr>
        <p:spPr>
          <a:xfrm>
            <a:off x="4625281" y="1850260"/>
            <a:ext cx="176905" cy="258685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graphicFrame>
        <p:nvGraphicFramePr>
          <p:cNvPr id="22" name="Table 21"/>
          <p:cNvGraphicFramePr>
            <a:graphicFrameLocks noGrp="1"/>
          </p:cNvGraphicFramePr>
          <p:nvPr>
            <p:extLst>
              <p:ext uri="{D42A27DB-BD31-4B8C-83A1-F6EECF244321}">
                <p14:modId xmlns:p14="http://schemas.microsoft.com/office/powerpoint/2010/main" val="2005299923"/>
              </p:ext>
            </p:extLst>
          </p:nvPr>
        </p:nvGraphicFramePr>
        <p:xfrm>
          <a:off x="299041" y="3946566"/>
          <a:ext cx="4201408" cy="2072640"/>
        </p:xfrm>
        <a:graphic>
          <a:graphicData uri="http://schemas.openxmlformats.org/drawingml/2006/table">
            <a:tbl>
              <a:tblPr firstRow="1" bandRow="1">
                <a:tableStyleId>{5C22544A-7EE6-4342-B048-85BDC9FD1C3A}</a:tableStyleId>
              </a:tblPr>
              <a:tblGrid>
                <a:gridCol w="2100704"/>
                <a:gridCol w="2100704"/>
              </a:tblGrid>
              <a:tr h="136814">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6814">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chemeClr val="tx1"/>
                          </a:solidFill>
                          <a:effectLst/>
                          <a:latin typeface="Verdana"/>
                        </a:rPr>
                        <a:t>3</a:t>
                      </a:r>
                      <a:endParaRPr lang="nb-NO" sz="1100" b="0" i="0" u="none" strike="noStrike" dirty="0">
                        <a:solidFill>
                          <a:schemeClr val="tx1"/>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19</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2</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0</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0</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3</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nb-NO" sz="1100" b="0" i="0" u="none" strike="noStrike" dirty="0" smtClean="0">
                          <a:solidFill>
                            <a:srgbClr val="333333"/>
                          </a:solidFill>
                          <a:effectLst/>
                          <a:latin typeface="Verdana"/>
                        </a:rPr>
                        <a:t>0</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224090327"/>
              </p:ext>
            </p:extLst>
          </p:nvPr>
        </p:nvGraphicFramePr>
        <p:xfrm>
          <a:off x="4664321" y="3946567"/>
          <a:ext cx="4189266" cy="2074721"/>
        </p:xfrm>
        <a:graphic>
          <a:graphicData uri="http://schemas.openxmlformats.org/drawingml/2006/table">
            <a:tbl>
              <a:tblPr firstRow="1" bandRow="1">
                <a:tableStyleId>{5C22544A-7EE6-4342-B048-85BDC9FD1C3A}</a:tableStyleId>
              </a:tblPr>
              <a:tblGrid>
                <a:gridCol w="2094633"/>
                <a:gridCol w="2094633"/>
              </a:tblGrid>
              <a:tr h="250338">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0338">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chemeClr val="tx1"/>
                          </a:solidFill>
                          <a:effectLst/>
                          <a:latin typeface="Verdana"/>
                        </a:rPr>
                        <a:t>965</a:t>
                      </a:r>
                      <a:endParaRPr lang="nb-NO" sz="1100" b="0" i="0" u="none" strike="noStrike" dirty="0">
                        <a:solidFill>
                          <a:schemeClr val="tx1"/>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0338">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1092</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0338">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120</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0338">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69</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0338">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144</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0338">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nb-NO" sz="1100" b="0" i="0" u="none" strike="noStrike" dirty="0" smtClean="0">
                          <a:solidFill>
                            <a:srgbClr val="333333"/>
                          </a:solidFill>
                          <a:effectLst/>
                          <a:latin typeface="Verdana"/>
                        </a:rPr>
                        <a:t>1091</a:t>
                      </a:r>
                      <a:endParaRPr lang="nb-NO" sz="1100" b="0" i="0" u="none" strike="noStrike" dirty="0">
                        <a:solidFill>
                          <a:srgbClr val="333333"/>
                        </a:solidFill>
                        <a:effectLst/>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1161">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nb-NO" sz="1100" b="0" i="0" u="none" strike="noStrike" dirty="0" smtClean="0">
                          <a:solidFill>
                            <a:srgbClr val="333333"/>
                          </a:solidFill>
                          <a:effectLst/>
                          <a:latin typeface="Verdana"/>
                        </a:rPr>
                        <a:t>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5" name="Chart 24"/>
          <p:cNvGraphicFramePr>
            <a:graphicFrameLocks/>
          </p:cNvGraphicFramePr>
          <p:nvPr>
            <p:extLst>
              <p:ext uri="{D42A27DB-BD31-4B8C-83A1-F6EECF244321}">
                <p14:modId xmlns:p14="http://schemas.microsoft.com/office/powerpoint/2010/main" val="1170554049"/>
              </p:ext>
            </p:extLst>
          </p:nvPr>
        </p:nvGraphicFramePr>
        <p:xfrm>
          <a:off x="4625281" y="1406442"/>
          <a:ext cx="4260849" cy="2526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ext uri="{D42A27DB-BD31-4B8C-83A1-F6EECF244321}">
                <p14:modId xmlns:p14="http://schemas.microsoft.com/office/powerpoint/2010/main" val="2173457222"/>
              </p:ext>
            </p:extLst>
          </p:nvPr>
        </p:nvGraphicFramePr>
        <p:xfrm>
          <a:off x="255981" y="1430326"/>
          <a:ext cx="4216899" cy="2502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2592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Crack frequency per ship year, CSR vs. non-CSR Tankers</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15</a:t>
            </a:fld>
            <a:endParaRPr lang="en-GB" dirty="0"/>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69706" y="1268413"/>
            <a:ext cx="76045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884369" y="3482164"/>
            <a:ext cx="432048" cy="284560"/>
            <a:chOff x="7884369" y="3482164"/>
            <a:chExt cx="432048" cy="284560"/>
          </a:xfrm>
        </p:grpSpPr>
        <p:sp>
          <p:nvSpPr>
            <p:cNvPr id="3" name="TextBox 2"/>
            <p:cNvSpPr txBox="1"/>
            <p:nvPr/>
          </p:nvSpPr>
          <p:spPr>
            <a:xfrm>
              <a:off x="7884369" y="3645024"/>
              <a:ext cx="432048" cy="121700"/>
            </a:xfrm>
            <a:prstGeom prst="rect">
              <a:avLst/>
            </a:prstGeom>
            <a:solidFill>
              <a:schemeClr val="bg1"/>
            </a:solidFill>
            <a:ln>
              <a:noFill/>
            </a:ln>
          </p:spPr>
          <p:txBody>
            <a:bodyPr wrap="square" lIns="0" tIns="0" rIns="0" bIns="0" rtlCol="0">
              <a:spAutoFit/>
            </a:bodyPr>
            <a:lstStyle/>
            <a:p>
              <a:pPr>
                <a:lnSpc>
                  <a:spcPct val="113000"/>
                </a:lnSpc>
                <a:spcBef>
                  <a:spcPts val="600"/>
                </a:spcBef>
              </a:pPr>
              <a:r>
                <a:rPr lang="en-GB" sz="700" b="1" dirty="0">
                  <a:solidFill>
                    <a:srgbClr val="333333"/>
                  </a:solidFill>
                </a:rPr>
                <a:t>n</a:t>
              </a:r>
              <a:r>
                <a:rPr lang="en-GB" sz="700" b="1" dirty="0" smtClean="0">
                  <a:solidFill>
                    <a:srgbClr val="333333"/>
                  </a:solidFill>
                </a:rPr>
                <a:t>on-CSR</a:t>
              </a:r>
            </a:p>
          </p:txBody>
        </p:sp>
        <p:sp>
          <p:nvSpPr>
            <p:cNvPr id="6" name="TextBox 5"/>
            <p:cNvSpPr txBox="1"/>
            <p:nvPr/>
          </p:nvSpPr>
          <p:spPr>
            <a:xfrm>
              <a:off x="7893894" y="3482164"/>
              <a:ext cx="350514" cy="121700"/>
            </a:xfrm>
            <a:prstGeom prst="rect">
              <a:avLst/>
            </a:prstGeom>
            <a:solidFill>
              <a:schemeClr val="bg1"/>
            </a:solidFill>
            <a:ln>
              <a:noFill/>
            </a:ln>
          </p:spPr>
          <p:txBody>
            <a:bodyPr wrap="square" lIns="0" tIns="0" rIns="0" bIns="0" rtlCol="0">
              <a:spAutoFit/>
            </a:bodyPr>
            <a:lstStyle/>
            <a:p>
              <a:pPr>
                <a:lnSpc>
                  <a:spcPct val="113000"/>
                </a:lnSpc>
                <a:spcBef>
                  <a:spcPts val="600"/>
                </a:spcBef>
              </a:pPr>
              <a:r>
                <a:rPr lang="en-GB" sz="700" b="1" dirty="0" smtClean="0">
                  <a:solidFill>
                    <a:srgbClr val="333333"/>
                  </a:solidFill>
                </a:rPr>
                <a:t>CSR</a:t>
              </a:r>
            </a:p>
          </p:txBody>
        </p:sp>
      </p:grpSp>
      <p:sp>
        <p:nvSpPr>
          <p:cNvPr id="9" name="Rounded Rectangle 8"/>
          <p:cNvSpPr/>
          <p:nvPr/>
        </p:nvSpPr>
        <p:spPr>
          <a:xfrm>
            <a:off x="1043608" y="4005064"/>
            <a:ext cx="1368152" cy="906102"/>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dirty="0">
                <a:solidFill>
                  <a:schemeClr val="tx1"/>
                </a:solidFill>
              </a:rPr>
              <a:t>Production related</a:t>
            </a:r>
          </a:p>
        </p:txBody>
      </p:sp>
      <p:sp>
        <p:nvSpPr>
          <p:cNvPr id="11" name="Rounded Rectangle 10"/>
          <p:cNvSpPr/>
          <p:nvPr/>
        </p:nvSpPr>
        <p:spPr>
          <a:xfrm>
            <a:off x="4860032" y="4005064"/>
            <a:ext cx="1368152" cy="906102"/>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dirty="0" smtClean="0">
                <a:solidFill>
                  <a:schemeClr val="tx1"/>
                </a:solidFill>
              </a:rPr>
              <a:t>Design related</a:t>
            </a:r>
          </a:p>
        </p:txBody>
      </p:sp>
      <p:sp>
        <p:nvSpPr>
          <p:cNvPr id="10" name="Oval Callout 9"/>
          <p:cNvSpPr/>
          <p:nvPr/>
        </p:nvSpPr>
        <p:spPr>
          <a:xfrm>
            <a:off x="6444208" y="1268413"/>
            <a:ext cx="2664296" cy="2736651"/>
          </a:xfrm>
          <a:prstGeom prst="wedgeEllipseCallout">
            <a:avLst>
              <a:gd name="adj1" fmla="val -56539"/>
              <a:gd name="adj2" fmla="val 51071"/>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smtClean="0">
                <a:solidFill>
                  <a:schemeClr val="tx1"/>
                </a:solidFill>
              </a:rPr>
              <a:t>CSR Tankers: </a:t>
            </a:r>
            <a:r>
              <a:rPr lang="en-GB" sz="1600" dirty="0" smtClean="0">
                <a:solidFill>
                  <a:schemeClr val="tx1"/>
                </a:solidFill>
              </a:rPr>
              <a:t>Expected to be significantly reduced due to improved fatigue standard  </a:t>
            </a:r>
          </a:p>
        </p:txBody>
      </p:sp>
    </p:spTree>
    <p:extLst>
      <p:ext uri="{BB962C8B-B14F-4D97-AF65-F5344CB8AC3E}">
        <p14:creationId xmlns:p14="http://schemas.microsoft.com/office/powerpoint/2010/main" val="365074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CSR tankers – do they </a:t>
            </a:r>
            <a:r>
              <a:rPr lang="en-GB" dirty="0" smtClean="0"/>
              <a:t>crack? </a:t>
            </a:r>
            <a:r>
              <a:rPr lang="en-GB" dirty="0"/>
              <a:t>- already ?</a:t>
            </a:r>
          </a:p>
        </p:txBody>
      </p:sp>
      <p:sp>
        <p:nvSpPr>
          <p:cNvPr id="3" name="Content Placeholder 2"/>
          <p:cNvSpPr>
            <a:spLocks noGrp="1"/>
          </p:cNvSpPr>
          <p:nvPr>
            <p:ph idx="1"/>
          </p:nvPr>
        </p:nvSpPr>
        <p:spPr>
          <a:xfrm>
            <a:off x="250825" y="1268414"/>
            <a:ext cx="5689327" cy="4724400"/>
          </a:xfrm>
        </p:spPr>
        <p:txBody>
          <a:bodyPr/>
          <a:lstStyle/>
          <a:p>
            <a:r>
              <a:rPr lang="en-US" b="1" dirty="0"/>
              <a:t>Design standard 25 years North Atlantic trade</a:t>
            </a:r>
          </a:p>
          <a:p>
            <a:r>
              <a:rPr lang="en-US" b="1" dirty="0"/>
              <a:t>The first CSR tankers are now 8 years old</a:t>
            </a:r>
          </a:p>
          <a:p>
            <a:r>
              <a:rPr lang="en-US" b="1" dirty="0" smtClean="0"/>
              <a:t>A </a:t>
            </a:r>
            <a:r>
              <a:rPr lang="en-US" b="1" dirty="0"/>
              <a:t>total of 135 cracks are found</a:t>
            </a:r>
          </a:p>
          <a:p>
            <a:endParaRPr lang="en-US" dirty="0"/>
          </a:p>
          <a:p>
            <a:r>
              <a:rPr lang="en-US" b="1" dirty="0"/>
              <a:t>Why?</a:t>
            </a:r>
          </a:p>
          <a:p>
            <a:pPr lvl="1"/>
            <a:r>
              <a:rPr lang="en-US" dirty="0"/>
              <a:t>Production related cracks</a:t>
            </a:r>
          </a:p>
          <a:p>
            <a:pPr lvl="1"/>
            <a:r>
              <a:rPr lang="en-US" dirty="0"/>
              <a:t>Vibration related cracks (not CSR scope)</a:t>
            </a:r>
          </a:p>
          <a:p>
            <a:pPr lvl="1"/>
            <a:r>
              <a:rPr lang="en-US" dirty="0"/>
              <a:t>Design related cracks (not CSR scope)</a:t>
            </a:r>
          </a:p>
          <a:p>
            <a:pPr lvl="1"/>
            <a:r>
              <a:rPr lang="en-US" dirty="0"/>
              <a:t>Cracks covered by CSR scope and approved according to the CSR standard</a:t>
            </a:r>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16</a:t>
            </a:fld>
            <a:endParaRPr lang="en-GB" dirty="0"/>
          </a:p>
        </p:txBody>
      </p:sp>
      <p:pic>
        <p:nvPicPr>
          <p:cNvPr id="5" name="Picture 2" descr="C:\Users\HSKA\AppData\Local\Microsoft\Windows\Temporary Internet Files\Content.IE5\OKKWHOKJ\5471047557_4dc13f5376[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6096" y="2292924"/>
            <a:ext cx="3240360" cy="347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22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5736" y="5085184"/>
            <a:ext cx="1152128" cy="648072"/>
          </a:xfrm>
          <a:prstGeom prst="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3" name="Rectangle 2"/>
          <p:cNvSpPr/>
          <p:nvPr/>
        </p:nvSpPr>
        <p:spPr>
          <a:xfrm>
            <a:off x="6300192" y="1412776"/>
            <a:ext cx="1728192" cy="864096"/>
          </a:xfrm>
          <a:prstGeom prst="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2" name="Title 1"/>
          <p:cNvSpPr>
            <a:spLocks noGrp="1"/>
          </p:cNvSpPr>
          <p:nvPr>
            <p:ph type="title"/>
          </p:nvPr>
        </p:nvSpPr>
        <p:spPr>
          <a:xfrm>
            <a:off x="250824" y="241082"/>
            <a:ext cx="8785671" cy="670086"/>
          </a:xfrm>
        </p:spPr>
        <p:txBody>
          <a:bodyPr/>
          <a:lstStyle/>
          <a:p>
            <a:r>
              <a:rPr lang="en-GB" dirty="0"/>
              <a:t>Distribution of cracks in CSR </a:t>
            </a:r>
            <a:r>
              <a:rPr lang="en-GB" dirty="0" smtClean="0"/>
              <a:t>Tankers sorted </a:t>
            </a:r>
            <a:r>
              <a:rPr lang="en-GB" dirty="0"/>
              <a:t>by </a:t>
            </a:r>
            <a:r>
              <a:rPr lang="en-GB" dirty="0" smtClean="0"/>
              <a:t>structural elements</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17</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053268319"/>
              </p:ext>
            </p:extLst>
          </p:nvPr>
        </p:nvGraphicFramePr>
        <p:xfrm>
          <a:off x="250823" y="1125538"/>
          <a:ext cx="8569647" cy="4823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70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Cracks </a:t>
            </a:r>
            <a:r>
              <a:rPr lang="en-GB" dirty="0"/>
              <a:t>in CSR </a:t>
            </a:r>
            <a:r>
              <a:rPr lang="en-GB" dirty="0" smtClean="0"/>
              <a:t>Tankers due to design and production</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18</a:t>
            </a:fld>
            <a:endParaRPr lang="en-GB" dirty="0"/>
          </a:p>
        </p:txBody>
      </p:sp>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4288" y="1369243"/>
            <a:ext cx="155069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7164288" y="2862393"/>
            <a:ext cx="1620906" cy="171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51519" y="1277939"/>
            <a:ext cx="6444555" cy="4724400"/>
          </a:xfrm>
          <a:prstGeom prst="rect">
            <a:avLst/>
          </a:prstGeom>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t>Cracks at </a:t>
            </a:r>
            <a:r>
              <a:rPr lang="en-GB" b="1" dirty="0" smtClean="0"/>
              <a:t>equipment fitted to </a:t>
            </a:r>
            <a:r>
              <a:rPr lang="en-GB" b="1" dirty="0" smtClean="0"/>
              <a:t>deck and </a:t>
            </a:r>
            <a:r>
              <a:rPr lang="en-GB" b="1" dirty="0" smtClean="0"/>
              <a:t>bulkheads:</a:t>
            </a:r>
          </a:p>
          <a:p>
            <a:pPr lvl="1"/>
            <a:r>
              <a:rPr lang="en-GB" dirty="0" smtClean="0"/>
              <a:t>Welding </a:t>
            </a:r>
            <a:r>
              <a:rPr lang="en-GB" dirty="0" smtClean="0"/>
              <a:t>with fillet weld </a:t>
            </a:r>
            <a:r>
              <a:rPr lang="en-GB" dirty="0" smtClean="0"/>
              <a:t>in </a:t>
            </a:r>
            <a:r>
              <a:rPr lang="en-GB" dirty="0" smtClean="0"/>
              <a:t>large pipe penetrations</a:t>
            </a:r>
          </a:p>
          <a:p>
            <a:pPr lvl="1"/>
            <a:r>
              <a:rPr lang="en-GB" dirty="0" smtClean="0"/>
              <a:t>Relative deflection between deck equipment and </a:t>
            </a:r>
            <a:r>
              <a:rPr lang="en-GB" dirty="0" smtClean="0"/>
              <a:t>deck hull structure</a:t>
            </a:r>
            <a:endParaRPr lang="en-GB" dirty="0" smtClean="0"/>
          </a:p>
          <a:p>
            <a:pPr lvl="1"/>
            <a:r>
              <a:rPr lang="en-GB" dirty="0" smtClean="0"/>
              <a:t>Openings made too close to each other</a:t>
            </a:r>
          </a:p>
          <a:p>
            <a:r>
              <a:rPr lang="en-GB" b="1" dirty="0" smtClean="0"/>
              <a:t>Hull </a:t>
            </a:r>
            <a:r>
              <a:rPr lang="en-GB" b="1" dirty="0" smtClean="0"/>
              <a:t>structural </a:t>
            </a:r>
            <a:r>
              <a:rPr lang="en-GB" b="1" dirty="0" smtClean="0"/>
              <a:t>cracks due to: </a:t>
            </a:r>
          </a:p>
          <a:p>
            <a:pPr lvl="1"/>
            <a:r>
              <a:rPr lang="en-GB" dirty="0" smtClean="0"/>
              <a:t>Poor weld performance in critical connections</a:t>
            </a:r>
          </a:p>
          <a:p>
            <a:pPr lvl="1"/>
            <a:r>
              <a:rPr lang="en-GB" dirty="0" smtClean="0"/>
              <a:t>Intersecting </a:t>
            </a:r>
            <a:r>
              <a:rPr lang="en-GB" dirty="0" smtClean="0"/>
              <a:t>elements creating hard points</a:t>
            </a:r>
          </a:p>
          <a:p>
            <a:pPr lvl="1"/>
            <a:r>
              <a:rPr lang="en-GB" dirty="0" smtClean="0"/>
              <a:t>Stringer toe heel bracket too stiff</a:t>
            </a:r>
          </a:p>
          <a:p>
            <a:pPr lvl="1"/>
            <a:r>
              <a:rPr lang="en-GB" dirty="0" smtClean="0"/>
              <a:t>Lack of support in </a:t>
            </a:r>
            <a:r>
              <a:rPr lang="en-GB" dirty="0" smtClean="0"/>
              <a:t>knuckles </a:t>
            </a:r>
            <a:r>
              <a:rPr lang="en-GB" dirty="0" smtClean="0"/>
              <a:t>in </a:t>
            </a:r>
            <a:r>
              <a:rPr lang="en-GB" dirty="0" err="1" smtClean="0"/>
              <a:t>fwd</a:t>
            </a:r>
            <a:r>
              <a:rPr lang="en-GB" dirty="0" smtClean="0"/>
              <a:t>/aft </a:t>
            </a:r>
            <a:r>
              <a:rPr lang="en-GB" dirty="0" smtClean="0"/>
              <a:t>cargo </a:t>
            </a:r>
            <a:r>
              <a:rPr lang="en-GB" dirty="0" smtClean="0"/>
              <a:t>tanks</a:t>
            </a:r>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680403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a:t>
            </a:r>
            <a:r>
              <a:rPr lang="en-GB" dirty="0" smtClean="0"/>
              <a:t>cracks, Equipment and deck fittings</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19</a:t>
            </a:fld>
            <a:endParaRPr lang="en-GB" dirty="0"/>
          </a:p>
        </p:txBody>
      </p:sp>
      <p:pic>
        <p:nvPicPr>
          <p:cNvPr id="6147" name="Picture 3"/>
          <p:cNvPicPr>
            <a:picLocks noChangeAspect="1" noChangeArrowheads="1"/>
          </p:cNvPicPr>
          <p:nvPr/>
        </p:nvPicPr>
        <p:blipFill rotWithShape="1">
          <a:blip r:embed="rId3" cstate="print">
            <a:grayscl/>
            <a:extLst>
              <a:ext uri="{28A0092B-C50C-407E-A947-70E740481C1C}">
                <a14:useLocalDpi xmlns:a14="http://schemas.microsoft.com/office/drawing/2010/main"/>
              </a:ext>
            </a:extLst>
          </a:blip>
          <a:srcRect/>
          <a:stretch/>
        </p:blipFill>
        <p:spPr bwMode="auto">
          <a:xfrm>
            <a:off x="6876256" y="1268413"/>
            <a:ext cx="2016919" cy="152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4649788" y="1268413"/>
            <a:ext cx="2042661" cy="2084388"/>
          </a:xfrm>
          <a:prstGeom prst="rect">
            <a:avLst/>
          </a:prstGeom>
        </p:spPr>
      </p:pic>
      <p:pic>
        <p:nvPicPr>
          <p:cNvPr id="8" name="Picture 7"/>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4649788" y="3478274"/>
            <a:ext cx="2042661" cy="2499428"/>
          </a:xfrm>
          <a:prstGeom prst="rect">
            <a:avLst/>
          </a:prstGeom>
        </p:spPr>
      </p:pic>
      <p:sp>
        <p:nvSpPr>
          <p:cNvPr id="5" name="TextBox 4"/>
          <p:cNvSpPr txBox="1"/>
          <p:nvPr/>
        </p:nvSpPr>
        <p:spPr>
          <a:xfrm>
            <a:off x="173830" y="1250119"/>
            <a:ext cx="4243390" cy="3320781"/>
          </a:xfrm>
          <a:prstGeom prst="rect">
            <a:avLst/>
          </a:prstGeom>
          <a:noFill/>
        </p:spPr>
        <p:txBody>
          <a:bodyPr wrap="square" lIns="0" tIns="0" rIns="0" bIns="0" rtlCol="0">
            <a:spAutoFit/>
          </a:bodyPr>
          <a:lstStyle/>
          <a:p>
            <a:pPr>
              <a:lnSpc>
                <a:spcPct val="113000"/>
              </a:lnSpc>
              <a:spcBef>
                <a:spcPts val="600"/>
              </a:spcBef>
            </a:pPr>
            <a:r>
              <a:rPr lang="en-GB" sz="1600" dirty="0" smtClean="0">
                <a:solidFill>
                  <a:srgbClr val="333333"/>
                </a:solidFill>
              </a:rPr>
              <a:t>Examples of cracks on deck in way of equipment</a:t>
            </a:r>
          </a:p>
          <a:p>
            <a:pPr marL="285750" indent="-285750">
              <a:lnSpc>
                <a:spcPct val="113000"/>
              </a:lnSpc>
              <a:spcBef>
                <a:spcPts val="600"/>
              </a:spcBef>
              <a:buFont typeface="Arial" panose="020B0604020202020204" pitchFamily="34" charset="0"/>
              <a:buChar char="•"/>
            </a:pPr>
            <a:r>
              <a:rPr lang="en-GB" sz="1600" dirty="0" smtClean="0">
                <a:solidFill>
                  <a:srgbClr val="333333"/>
                </a:solidFill>
              </a:rPr>
              <a:t>Deck house corner missing bracket</a:t>
            </a:r>
          </a:p>
          <a:p>
            <a:pPr marL="285750" indent="-285750">
              <a:lnSpc>
                <a:spcPct val="113000"/>
              </a:lnSpc>
              <a:spcBef>
                <a:spcPts val="600"/>
              </a:spcBef>
              <a:buFont typeface="Arial" panose="020B0604020202020204" pitchFamily="34" charset="0"/>
              <a:buChar char="•"/>
            </a:pPr>
            <a:r>
              <a:rPr lang="en-GB" sz="1600" dirty="0" smtClean="0">
                <a:solidFill>
                  <a:srgbClr val="333333"/>
                </a:solidFill>
              </a:rPr>
              <a:t>Cargo pipe penetrations too close</a:t>
            </a:r>
          </a:p>
          <a:p>
            <a:pPr marL="285750" indent="-285750">
              <a:lnSpc>
                <a:spcPct val="113000"/>
              </a:lnSpc>
              <a:spcBef>
                <a:spcPts val="600"/>
              </a:spcBef>
              <a:buFont typeface="Arial" panose="020B0604020202020204" pitchFamily="34" charset="0"/>
              <a:buChar char="•"/>
            </a:pPr>
            <a:r>
              <a:rPr lang="en-GB" sz="1600" dirty="0" smtClean="0">
                <a:solidFill>
                  <a:srgbClr val="333333"/>
                </a:solidFill>
              </a:rPr>
              <a:t>Doubler plate too small</a:t>
            </a:r>
          </a:p>
          <a:p>
            <a:pPr marL="285750" indent="-285750">
              <a:lnSpc>
                <a:spcPct val="113000"/>
              </a:lnSpc>
              <a:spcBef>
                <a:spcPts val="600"/>
              </a:spcBef>
              <a:buFont typeface="Arial" panose="020B0604020202020204" pitchFamily="34" charset="0"/>
              <a:buChar char="•"/>
            </a:pPr>
            <a:r>
              <a:rPr lang="en-GB" sz="1600" dirty="0" smtClean="0">
                <a:solidFill>
                  <a:srgbClr val="333333"/>
                </a:solidFill>
              </a:rPr>
              <a:t>Hose handling crane welded to panama chock</a:t>
            </a:r>
          </a:p>
          <a:p>
            <a:pPr marL="285750" indent="-285750">
              <a:lnSpc>
                <a:spcPct val="113000"/>
              </a:lnSpc>
              <a:spcBef>
                <a:spcPts val="600"/>
              </a:spcBef>
              <a:buFont typeface="Arial" panose="020B0604020202020204" pitchFamily="34" charset="0"/>
              <a:buChar char="•"/>
            </a:pPr>
            <a:r>
              <a:rPr lang="en-GB" sz="1600" dirty="0" smtClean="0">
                <a:solidFill>
                  <a:srgbClr val="333333"/>
                </a:solidFill>
              </a:rPr>
              <a:t>Pipe sleeves welded with fillet weld</a:t>
            </a:r>
          </a:p>
          <a:p>
            <a:pPr marL="285750" indent="-285750">
              <a:lnSpc>
                <a:spcPct val="113000"/>
              </a:lnSpc>
              <a:spcBef>
                <a:spcPts val="600"/>
              </a:spcBef>
              <a:buFont typeface="Arial" panose="020B0604020202020204" pitchFamily="34" charset="0"/>
              <a:buChar char="•"/>
            </a:pPr>
            <a:endParaRPr lang="en-GB" sz="1600" dirty="0" smtClean="0">
              <a:solidFill>
                <a:srgbClr val="333333"/>
              </a:solidFill>
            </a:endParaRPr>
          </a:p>
          <a:p>
            <a:pPr>
              <a:lnSpc>
                <a:spcPct val="113000"/>
              </a:lnSpc>
              <a:spcBef>
                <a:spcPts val="600"/>
              </a:spcBef>
            </a:pPr>
            <a:endParaRPr lang="en-GB" sz="1600" dirty="0" err="1" smtClean="0">
              <a:solidFill>
                <a:srgbClr val="333333"/>
              </a:solidFill>
            </a:endParaRPr>
          </a:p>
        </p:txBody>
      </p:sp>
      <p:pic>
        <p:nvPicPr>
          <p:cNvPr id="6146" name="Picture 2"/>
          <p:cNvPicPr>
            <a:picLocks noGrp="1" noChangeAspect="1" noChangeArrowheads="1"/>
          </p:cNvPicPr>
          <p:nvPr>
            <p:ph idx="1"/>
          </p:nvPr>
        </p:nvPicPr>
        <p:blipFill rotWithShape="1">
          <a:blip r:embed="rId6" cstate="print">
            <a:grayscl/>
            <a:extLst>
              <a:ext uri="{28A0092B-C50C-407E-A947-70E740481C1C}">
                <a14:useLocalDpi xmlns:a14="http://schemas.microsoft.com/office/drawing/2010/main"/>
              </a:ext>
            </a:extLst>
          </a:blip>
          <a:srcRect/>
          <a:stretch/>
        </p:blipFill>
        <p:spPr bwMode="auto">
          <a:xfrm>
            <a:off x="265243" y="3963122"/>
            <a:ext cx="2682614" cy="20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47857" y="5229199"/>
            <a:ext cx="1737768" cy="7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rotWithShape="1">
          <a:blip r:embed="rId8" cstate="email">
            <a:grayscl/>
            <a:extLst>
              <a:ext uri="{28A0092B-C50C-407E-A947-70E740481C1C}">
                <a14:useLocalDpi xmlns:a14="http://schemas.microsoft.com/office/drawing/2010/main"/>
              </a:ext>
            </a:extLst>
          </a:blip>
          <a:srcRect/>
          <a:stretch/>
        </p:blipFill>
        <p:spPr bwMode="auto">
          <a:xfrm>
            <a:off x="6848475" y="4374864"/>
            <a:ext cx="2044700" cy="160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p:cNvPicPr>
            <a:picLocks noChangeAspect="1" noChangeArrowheads="1"/>
          </p:cNvPicPr>
          <p:nvPr/>
        </p:nvPicPr>
        <p:blipFill rotWithShape="1">
          <a:blip r:embed="rId9" cstate="email">
            <a:grayscl/>
            <a:extLst>
              <a:ext uri="{28A0092B-C50C-407E-A947-70E740481C1C}">
                <a14:useLocalDpi xmlns:a14="http://schemas.microsoft.com/office/drawing/2010/main"/>
              </a:ext>
            </a:extLst>
          </a:blip>
          <a:srcRect/>
          <a:stretch/>
        </p:blipFill>
        <p:spPr bwMode="auto">
          <a:xfrm>
            <a:off x="6848475" y="2924944"/>
            <a:ext cx="2019929" cy="141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92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bwMode="auto">
          <a:xfrm>
            <a:off x="0" y="1160463"/>
            <a:ext cx="8892481" cy="4956558"/>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5BA07366-CB75-4AA8-9E5B-928B849F427C}" type="slidenum">
              <a:rPr lang="en-US" smtClean="0"/>
              <a:pPr/>
              <a:t>2</a:t>
            </a:fld>
            <a:endParaRPr lang="en-US" dirty="0"/>
          </a:p>
        </p:txBody>
      </p:sp>
      <p:sp>
        <p:nvSpPr>
          <p:cNvPr id="33" name="Flowchart: Magnetic Disk 32"/>
          <p:cNvSpPr/>
          <p:nvPr/>
        </p:nvSpPr>
        <p:spPr bwMode="auto">
          <a:xfrm>
            <a:off x="4805073" y="3048959"/>
            <a:ext cx="1739421" cy="980492"/>
          </a:xfrm>
          <a:prstGeom prst="flowChartMagneticDisk">
            <a:avLst/>
          </a:prstGeom>
          <a:solidFill>
            <a:schemeClr val="accent2"/>
          </a:solidFill>
          <a:ln w="9525" cap="flat" cmpd="sng" algn="ctr">
            <a:solidFill>
              <a:srgbClr val="FFFFFF"/>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IHS Fairplay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Ship parameters</a:t>
            </a:r>
          </a:p>
        </p:txBody>
      </p:sp>
      <p:sp>
        <p:nvSpPr>
          <p:cNvPr id="35" name="Flowchart: Magnetic Disk 34"/>
          <p:cNvSpPr>
            <a:spLocks/>
          </p:cNvSpPr>
          <p:nvPr/>
        </p:nvSpPr>
        <p:spPr bwMode="auto">
          <a:xfrm>
            <a:off x="7004290" y="3048960"/>
            <a:ext cx="1739420" cy="980491"/>
          </a:xfrm>
          <a:prstGeom prst="flowChartMagneticDisk">
            <a:avLst/>
          </a:prstGeom>
          <a:solidFill>
            <a:schemeClr val="accent2"/>
          </a:solidFill>
          <a:ln w="9525" cap="flat" cmpd="sng" algn="ctr">
            <a:solidFill>
              <a:srgbClr val="FFFFFF"/>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IHS Fairplay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Ship Incidents</a:t>
            </a:r>
          </a:p>
        </p:txBody>
      </p:sp>
      <p:sp>
        <p:nvSpPr>
          <p:cNvPr id="36" name="Flowchart: Magnetic Disk 35"/>
          <p:cNvSpPr>
            <a:spLocks/>
          </p:cNvSpPr>
          <p:nvPr/>
        </p:nvSpPr>
        <p:spPr bwMode="auto">
          <a:xfrm>
            <a:off x="406639" y="3041446"/>
            <a:ext cx="1739420" cy="980491"/>
          </a:xfrm>
          <a:prstGeom prst="flowChartMagneticDisk">
            <a:avLst/>
          </a:prstGeom>
          <a:solidFill>
            <a:schemeClr val="accent2"/>
          </a:solidFill>
          <a:ln w="9525" cap="flat" cmpd="sng" algn="ctr">
            <a:solidFill>
              <a:srgbClr val="FFFFFF"/>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DNV GL NPS</a:t>
            </a:r>
          </a:p>
        </p:txBody>
      </p:sp>
      <p:sp>
        <p:nvSpPr>
          <p:cNvPr id="37" name="Flowchart: Magnetic Disk 36"/>
          <p:cNvSpPr>
            <a:spLocks/>
          </p:cNvSpPr>
          <p:nvPr/>
        </p:nvSpPr>
        <p:spPr bwMode="auto">
          <a:xfrm>
            <a:off x="2605856" y="3055907"/>
            <a:ext cx="1739420" cy="980491"/>
          </a:xfrm>
          <a:prstGeom prst="flowChartMagneticDisk">
            <a:avLst/>
          </a:prstGeom>
          <a:solidFill>
            <a:schemeClr val="accent2"/>
          </a:solidFill>
          <a:ln w="9525" cap="flat" cmpd="sng" algn="ctr">
            <a:solidFill>
              <a:srgbClr val="FFFFFF"/>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World Port State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ea typeface="+mn-ea"/>
                <a:cs typeface="+mn-cs"/>
              </a:rPr>
              <a:t>Inspections</a:t>
            </a:r>
          </a:p>
        </p:txBody>
      </p:sp>
      <p:grpSp>
        <p:nvGrpSpPr>
          <p:cNvPr id="45" name="Group 44"/>
          <p:cNvGrpSpPr/>
          <p:nvPr/>
        </p:nvGrpSpPr>
        <p:grpSpPr>
          <a:xfrm>
            <a:off x="250824" y="4124270"/>
            <a:ext cx="2051051" cy="1881243"/>
            <a:chOff x="250824" y="4124270"/>
            <a:chExt cx="2051051" cy="1881243"/>
          </a:xfrm>
        </p:grpSpPr>
        <p:sp>
          <p:nvSpPr>
            <p:cNvPr id="42" name="Rectangle 41"/>
            <p:cNvSpPr/>
            <p:nvPr/>
          </p:nvSpPr>
          <p:spPr bwMode="gray">
            <a:xfrm>
              <a:off x="250824" y="4471988"/>
              <a:ext cx="2051050" cy="1533525"/>
            </a:xfrm>
            <a:prstGeom prst="rect">
              <a:avLst/>
            </a:prstGeom>
            <a:solidFill>
              <a:srgbClr val="E5E5E5"/>
            </a:solidFill>
            <a:ln w="9525" algn="ctr">
              <a:noFill/>
              <a:miter lim="800000"/>
              <a:headEnd type="none" w="lg" len="lg"/>
              <a:tailEnd type="none" w="lg" len="lg"/>
            </a:ln>
            <a:effectLst>
              <a:outerShdw blurRad="127000" dist="50800" dir="2700000" algn="tl" rotWithShape="0">
                <a:schemeClr val="tx1">
                  <a:lumMod val="50000"/>
                  <a:alpha val="40000"/>
                </a:schemeClr>
              </a:outerShdw>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US" sz="1200" b="1" dirty="0" smtClean="0">
                <a:solidFill>
                  <a:schemeClr val="bg1"/>
                </a:solidFill>
                <a:cs typeface="Arial" charset="0"/>
              </a:endParaRPr>
            </a:p>
          </p:txBody>
        </p:sp>
        <p:sp>
          <p:nvSpPr>
            <p:cNvPr id="43" name="Rectangle 42"/>
            <p:cNvSpPr/>
            <p:nvPr/>
          </p:nvSpPr>
          <p:spPr>
            <a:xfrm>
              <a:off x="252203" y="4503193"/>
              <a:ext cx="2049672" cy="1277273"/>
            </a:xfrm>
            <a:prstGeom prst="rect">
              <a:avLst/>
            </a:prstGeom>
          </p:spPr>
          <p:txBody>
            <a:bodyPr wrap="square">
              <a:spAutoFit/>
            </a:bodyPr>
            <a:lstStyle/>
            <a:p>
              <a:pPr marL="180000" lvl="0" indent="-180000">
                <a:spcBef>
                  <a:spcPts val="200"/>
                </a:spcBef>
                <a:buClr>
                  <a:srgbClr val="3F9C35"/>
                </a:buClr>
                <a:buFont typeface="Wingdings" panose="05000000000000000000" pitchFamily="2" charset="2"/>
                <a:buChar char="§"/>
              </a:pPr>
              <a:r>
                <a:rPr lang="en-GB" sz="1200" b="1" dirty="0" smtClean="0"/>
                <a:t>13,000</a:t>
              </a:r>
              <a:r>
                <a:rPr lang="en-GB" sz="1200" dirty="0" smtClean="0"/>
                <a:t> </a:t>
              </a:r>
              <a:r>
                <a:rPr lang="en-GB" sz="1200" dirty="0"/>
                <a:t>ships</a:t>
              </a:r>
            </a:p>
            <a:p>
              <a:pPr marL="180000" lvl="0" indent="-180000">
                <a:spcBef>
                  <a:spcPts val="200"/>
                </a:spcBef>
                <a:buClr>
                  <a:srgbClr val="3F9C35"/>
                </a:buClr>
                <a:buFont typeface="Wingdings" panose="05000000000000000000" pitchFamily="2" charset="2"/>
                <a:buChar char="§"/>
              </a:pPr>
              <a:r>
                <a:rPr lang="en-GB" sz="1200" b="1" dirty="0"/>
                <a:t>26,000 </a:t>
              </a:r>
              <a:r>
                <a:rPr lang="en-GB" sz="1200" dirty="0"/>
                <a:t>periodical surveys</a:t>
              </a:r>
            </a:p>
            <a:p>
              <a:pPr marL="180000" lvl="0" indent="-180000">
                <a:spcBef>
                  <a:spcPts val="200"/>
                </a:spcBef>
                <a:buClr>
                  <a:srgbClr val="3F9C35"/>
                </a:buClr>
                <a:buFont typeface="Wingdings" panose="05000000000000000000" pitchFamily="2" charset="2"/>
                <a:buChar char="§"/>
              </a:pPr>
              <a:r>
                <a:rPr lang="en-GB" sz="1200" b="1" dirty="0"/>
                <a:t>22,000 </a:t>
              </a:r>
              <a:r>
                <a:rPr lang="en-GB" sz="1200" dirty="0"/>
                <a:t>non conformities</a:t>
              </a:r>
            </a:p>
            <a:p>
              <a:pPr marL="180000" lvl="0" indent="-180000">
                <a:spcBef>
                  <a:spcPts val="200"/>
                </a:spcBef>
                <a:buClr>
                  <a:srgbClr val="3F9C35"/>
                </a:buClr>
                <a:buFont typeface="Wingdings" panose="05000000000000000000" pitchFamily="2" charset="2"/>
                <a:buChar char="§"/>
              </a:pPr>
              <a:r>
                <a:rPr lang="en-GB" sz="1200" b="1" dirty="0"/>
                <a:t>90,000 </a:t>
              </a:r>
              <a:r>
                <a:rPr lang="en-GB" sz="1200" dirty="0"/>
                <a:t>findings</a:t>
              </a:r>
            </a:p>
          </p:txBody>
        </p:sp>
        <p:sp>
          <p:nvSpPr>
            <p:cNvPr id="44" name="Rectangle 43"/>
            <p:cNvSpPr/>
            <p:nvPr/>
          </p:nvSpPr>
          <p:spPr bwMode="gray">
            <a:xfrm>
              <a:off x="250824" y="4124270"/>
              <a:ext cx="2051050" cy="347718"/>
            </a:xfrm>
            <a:prstGeom prst="rect">
              <a:avLst/>
            </a:prstGeom>
            <a:solidFill>
              <a:schemeClr val="accent2">
                <a:lumMod val="60000"/>
                <a:lumOff val="40000"/>
              </a:schemeClr>
            </a:solidFill>
            <a:ln w="9525" algn="ctr">
              <a:noFill/>
              <a:miter lim="800000"/>
              <a:headEnd type="none" w="lg" len="lg"/>
              <a:tailEnd type="none" w="lg" len="lg"/>
            </a:ln>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r>
                <a:rPr lang="en-US" sz="1200" b="1" dirty="0" smtClean="0">
                  <a:solidFill>
                    <a:schemeClr val="bg1"/>
                  </a:solidFill>
                  <a:cs typeface="Arial" charset="0"/>
                </a:rPr>
                <a:t>Annual key figures</a:t>
              </a:r>
            </a:p>
          </p:txBody>
        </p:sp>
      </p:grpSp>
      <p:grpSp>
        <p:nvGrpSpPr>
          <p:cNvPr id="46" name="Group 45"/>
          <p:cNvGrpSpPr/>
          <p:nvPr/>
        </p:nvGrpSpPr>
        <p:grpSpPr>
          <a:xfrm>
            <a:off x="2450041" y="4124270"/>
            <a:ext cx="2051051" cy="1881243"/>
            <a:chOff x="250824" y="4124270"/>
            <a:chExt cx="2051051" cy="1881243"/>
          </a:xfrm>
        </p:grpSpPr>
        <p:sp>
          <p:nvSpPr>
            <p:cNvPr id="47" name="Rectangle 46"/>
            <p:cNvSpPr/>
            <p:nvPr/>
          </p:nvSpPr>
          <p:spPr bwMode="gray">
            <a:xfrm>
              <a:off x="250824" y="4471988"/>
              <a:ext cx="2051050" cy="1533525"/>
            </a:xfrm>
            <a:prstGeom prst="rect">
              <a:avLst/>
            </a:prstGeom>
            <a:solidFill>
              <a:srgbClr val="E5E5E5"/>
            </a:solidFill>
            <a:ln w="9525" algn="ctr">
              <a:noFill/>
              <a:miter lim="800000"/>
              <a:headEnd type="none" w="lg" len="lg"/>
              <a:tailEnd type="none" w="lg" len="lg"/>
            </a:ln>
            <a:effectLst>
              <a:outerShdw blurRad="127000" dist="50800" dir="2700000" algn="tl" rotWithShape="0">
                <a:schemeClr val="tx1">
                  <a:lumMod val="50000"/>
                  <a:alpha val="40000"/>
                </a:schemeClr>
              </a:outerShdw>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US" sz="1200" b="1" dirty="0" smtClean="0">
                <a:solidFill>
                  <a:schemeClr val="bg1"/>
                </a:solidFill>
                <a:cs typeface="Arial" charset="0"/>
              </a:endParaRPr>
            </a:p>
          </p:txBody>
        </p:sp>
        <p:sp>
          <p:nvSpPr>
            <p:cNvPr id="48" name="Rectangle 47"/>
            <p:cNvSpPr/>
            <p:nvPr/>
          </p:nvSpPr>
          <p:spPr>
            <a:xfrm>
              <a:off x="252203" y="4503193"/>
              <a:ext cx="2049672" cy="276999"/>
            </a:xfrm>
            <a:prstGeom prst="rect">
              <a:avLst/>
            </a:prstGeom>
          </p:spPr>
          <p:txBody>
            <a:bodyPr wrap="square">
              <a:spAutoFit/>
            </a:bodyPr>
            <a:lstStyle/>
            <a:p>
              <a:pPr marL="180000" lvl="0" indent="-180000">
                <a:spcBef>
                  <a:spcPts val="200"/>
                </a:spcBef>
                <a:buClr>
                  <a:srgbClr val="3F9C35"/>
                </a:buClr>
                <a:buFont typeface="Wingdings" panose="05000000000000000000" pitchFamily="2" charset="2"/>
                <a:buChar char="§"/>
              </a:pPr>
              <a:r>
                <a:rPr lang="en-US" sz="1200" b="1" dirty="0" smtClean="0"/>
                <a:t>88,000</a:t>
              </a:r>
              <a:r>
                <a:rPr lang="en-US" sz="1200" dirty="0" smtClean="0"/>
                <a:t> inspections</a:t>
              </a:r>
            </a:p>
          </p:txBody>
        </p:sp>
        <p:sp>
          <p:nvSpPr>
            <p:cNvPr id="49" name="Rectangle 48"/>
            <p:cNvSpPr/>
            <p:nvPr/>
          </p:nvSpPr>
          <p:spPr bwMode="gray">
            <a:xfrm>
              <a:off x="250824" y="4124270"/>
              <a:ext cx="2051050" cy="347718"/>
            </a:xfrm>
            <a:prstGeom prst="rect">
              <a:avLst/>
            </a:prstGeom>
            <a:solidFill>
              <a:schemeClr val="accent2">
                <a:lumMod val="60000"/>
                <a:lumOff val="40000"/>
              </a:schemeClr>
            </a:solidFill>
            <a:ln w="9525" algn="ctr">
              <a:noFill/>
              <a:miter lim="800000"/>
              <a:headEnd type="none" w="lg" len="lg"/>
              <a:tailEnd type="none" w="lg" len="lg"/>
            </a:ln>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r>
                <a:rPr lang="en-US" sz="1200" b="1" dirty="0" smtClean="0">
                  <a:solidFill>
                    <a:schemeClr val="bg1"/>
                  </a:solidFill>
                  <a:cs typeface="Arial" charset="0"/>
                </a:rPr>
                <a:t>Annual key figures</a:t>
              </a:r>
            </a:p>
          </p:txBody>
        </p:sp>
      </p:grpSp>
      <p:grpSp>
        <p:nvGrpSpPr>
          <p:cNvPr id="50" name="Group 49"/>
          <p:cNvGrpSpPr/>
          <p:nvPr/>
        </p:nvGrpSpPr>
        <p:grpSpPr>
          <a:xfrm>
            <a:off x="4649258" y="4124270"/>
            <a:ext cx="2051051" cy="1881243"/>
            <a:chOff x="250824" y="4124270"/>
            <a:chExt cx="2051051" cy="1881243"/>
          </a:xfrm>
        </p:grpSpPr>
        <p:sp>
          <p:nvSpPr>
            <p:cNvPr id="51" name="Rectangle 50"/>
            <p:cNvSpPr/>
            <p:nvPr/>
          </p:nvSpPr>
          <p:spPr bwMode="gray">
            <a:xfrm>
              <a:off x="250824" y="4471988"/>
              <a:ext cx="2051050" cy="1533525"/>
            </a:xfrm>
            <a:prstGeom prst="rect">
              <a:avLst/>
            </a:prstGeom>
            <a:solidFill>
              <a:srgbClr val="E5E5E5"/>
            </a:solidFill>
            <a:ln w="9525" algn="ctr">
              <a:noFill/>
              <a:miter lim="800000"/>
              <a:headEnd type="none" w="lg" len="lg"/>
              <a:tailEnd type="none" w="lg" len="lg"/>
            </a:ln>
            <a:effectLst>
              <a:outerShdw blurRad="127000" dist="50800" dir="2700000" algn="tl" rotWithShape="0">
                <a:schemeClr val="tx1">
                  <a:lumMod val="50000"/>
                  <a:alpha val="40000"/>
                </a:schemeClr>
              </a:outerShdw>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US" sz="1200" b="1" dirty="0" smtClean="0">
                <a:solidFill>
                  <a:schemeClr val="bg1"/>
                </a:solidFill>
                <a:cs typeface="Arial" charset="0"/>
              </a:endParaRPr>
            </a:p>
          </p:txBody>
        </p:sp>
        <p:sp>
          <p:nvSpPr>
            <p:cNvPr id="52" name="Rectangle 51"/>
            <p:cNvSpPr/>
            <p:nvPr/>
          </p:nvSpPr>
          <p:spPr>
            <a:xfrm>
              <a:off x="252203" y="4503193"/>
              <a:ext cx="2049672" cy="276999"/>
            </a:xfrm>
            <a:prstGeom prst="rect">
              <a:avLst/>
            </a:prstGeom>
          </p:spPr>
          <p:txBody>
            <a:bodyPr wrap="square">
              <a:spAutoFit/>
            </a:bodyPr>
            <a:lstStyle/>
            <a:p>
              <a:pPr marL="180000" lvl="0" indent="-180000">
                <a:spcBef>
                  <a:spcPts val="200"/>
                </a:spcBef>
                <a:buClr>
                  <a:srgbClr val="3F9C35"/>
                </a:buClr>
                <a:buFont typeface="Wingdings" panose="05000000000000000000" pitchFamily="2" charset="2"/>
                <a:buChar char="§"/>
              </a:pPr>
              <a:r>
                <a:rPr lang="en-US" sz="1200" b="1" dirty="0" smtClean="0"/>
                <a:t>80,000</a:t>
              </a:r>
              <a:r>
                <a:rPr lang="en-US" sz="1200" dirty="0" smtClean="0"/>
                <a:t> ships</a:t>
              </a:r>
            </a:p>
          </p:txBody>
        </p:sp>
        <p:sp>
          <p:nvSpPr>
            <p:cNvPr id="53" name="Rectangle 52"/>
            <p:cNvSpPr/>
            <p:nvPr/>
          </p:nvSpPr>
          <p:spPr bwMode="gray">
            <a:xfrm>
              <a:off x="250824" y="4124270"/>
              <a:ext cx="2051050" cy="347718"/>
            </a:xfrm>
            <a:prstGeom prst="rect">
              <a:avLst/>
            </a:prstGeom>
            <a:solidFill>
              <a:schemeClr val="accent2">
                <a:lumMod val="60000"/>
                <a:lumOff val="40000"/>
              </a:schemeClr>
            </a:solidFill>
            <a:ln w="9525" algn="ctr">
              <a:noFill/>
              <a:miter lim="800000"/>
              <a:headEnd type="none" w="lg" len="lg"/>
              <a:tailEnd type="none" w="lg" len="lg"/>
            </a:ln>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r>
                <a:rPr lang="en-US" sz="1200" b="1" dirty="0" smtClean="0">
                  <a:solidFill>
                    <a:schemeClr val="bg1"/>
                  </a:solidFill>
                  <a:cs typeface="Arial" charset="0"/>
                </a:rPr>
                <a:t>Key figures</a:t>
              </a:r>
            </a:p>
          </p:txBody>
        </p:sp>
      </p:grpSp>
      <p:grpSp>
        <p:nvGrpSpPr>
          <p:cNvPr id="54" name="Group 53"/>
          <p:cNvGrpSpPr/>
          <p:nvPr/>
        </p:nvGrpSpPr>
        <p:grpSpPr>
          <a:xfrm>
            <a:off x="6848475" y="4124270"/>
            <a:ext cx="2051051" cy="1881243"/>
            <a:chOff x="250824" y="4124270"/>
            <a:chExt cx="2051051" cy="1881243"/>
          </a:xfrm>
        </p:grpSpPr>
        <p:sp>
          <p:nvSpPr>
            <p:cNvPr id="55" name="Rectangle 54"/>
            <p:cNvSpPr/>
            <p:nvPr/>
          </p:nvSpPr>
          <p:spPr bwMode="gray">
            <a:xfrm>
              <a:off x="250824" y="4471988"/>
              <a:ext cx="2051050" cy="1533525"/>
            </a:xfrm>
            <a:prstGeom prst="rect">
              <a:avLst/>
            </a:prstGeom>
            <a:solidFill>
              <a:srgbClr val="E5E5E5"/>
            </a:solidFill>
            <a:ln w="9525" algn="ctr">
              <a:noFill/>
              <a:miter lim="800000"/>
              <a:headEnd type="none" w="lg" len="lg"/>
              <a:tailEnd type="none" w="lg" len="lg"/>
            </a:ln>
            <a:effectLst>
              <a:outerShdw blurRad="127000" dist="50800" dir="2700000" algn="tl" rotWithShape="0">
                <a:schemeClr val="tx1">
                  <a:lumMod val="50000"/>
                  <a:alpha val="40000"/>
                </a:schemeClr>
              </a:outerShdw>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US" sz="1200" b="1" dirty="0" smtClean="0">
                <a:solidFill>
                  <a:schemeClr val="bg1"/>
                </a:solidFill>
                <a:cs typeface="Arial" charset="0"/>
              </a:endParaRPr>
            </a:p>
          </p:txBody>
        </p:sp>
        <p:sp>
          <p:nvSpPr>
            <p:cNvPr id="56" name="Rectangle 55"/>
            <p:cNvSpPr/>
            <p:nvPr/>
          </p:nvSpPr>
          <p:spPr>
            <a:xfrm>
              <a:off x="252203" y="4503193"/>
              <a:ext cx="2049672" cy="461665"/>
            </a:xfrm>
            <a:prstGeom prst="rect">
              <a:avLst/>
            </a:prstGeom>
          </p:spPr>
          <p:txBody>
            <a:bodyPr wrap="square">
              <a:spAutoFit/>
            </a:bodyPr>
            <a:lstStyle/>
            <a:p>
              <a:pPr marL="180000" lvl="0" indent="-180000">
                <a:spcBef>
                  <a:spcPts val="200"/>
                </a:spcBef>
                <a:buClr>
                  <a:srgbClr val="3F9C35"/>
                </a:buClr>
                <a:buFont typeface="Wingdings" panose="05000000000000000000" pitchFamily="2" charset="2"/>
                <a:buChar char="§"/>
              </a:pPr>
              <a:r>
                <a:rPr lang="en-US" sz="1200" b="1" dirty="0" smtClean="0"/>
                <a:t>1,700</a:t>
              </a:r>
              <a:r>
                <a:rPr lang="en-US" sz="1200" dirty="0" smtClean="0"/>
                <a:t> serious incidents</a:t>
              </a:r>
            </a:p>
          </p:txBody>
        </p:sp>
        <p:sp>
          <p:nvSpPr>
            <p:cNvPr id="57" name="Rectangle 56"/>
            <p:cNvSpPr/>
            <p:nvPr/>
          </p:nvSpPr>
          <p:spPr bwMode="gray">
            <a:xfrm>
              <a:off x="250824" y="4124270"/>
              <a:ext cx="2051050" cy="347718"/>
            </a:xfrm>
            <a:prstGeom prst="rect">
              <a:avLst/>
            </a:prstGeom>
            <a:solidFill>
              <a:schemeClr val="accent2">
                <a:lumMod val="60000"/>
                <a:lumOff val="40000"/>
              </a:schemeClr>
            </a:solidFill>
            <a:ln w="9525" algn="ctr">
              <a:noFill/>
              <a:miter lim="800000"/>
              <a:headEnd type="none" w="lg" len="lg"/>
              <a:tailEnd type="none" w="lg" len="lg"/>
            </a:ln>
            <a:effectLs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r>
                <a:rPr lang="en-US" sz="1200" b="1" dirty="0" smtClean="0">
                  <a:solidFill>
                    <a:schemeClr val="bg1"/>
                  </a:solidFill>
                  <a:cs typeface="Arial" charset="0"/>
                </a:rPr>
                <a:t>Annual key figures</a:t>
              </a:r>
            </a:p>
          </p:txBody>
        </p:sp>
      </p:grpSp>
      <p:sp>
        <p:nvSpPr>
          <p:cNvPr id="3" name="Title 2"/>
          <p:cNvSpPr>
            <a:spLocks noGrp="1"/>
          </p:cNvSpPr>
          <p:nvPr>
            <p:ph type="title"/>
          </p:nvPr>
        </p:nvSpPr>
        <p:spPr>
          <a:xfrm>
            <a:off x="252203" y="188640"/>
            <a:ext cx="8640278" cy="670086"/>
          </a:xfrm>
        </p:spPr>
        <p:txBody>
          <a:bodyPr/>
          <a:lstStyle/>
          <a:p>
            <a:r>
              <a:rPr lang="en-US" altLang="de-DE" dirty="0" smtClean="0"/>
              <a:t>Using data to identify improvement opportunities for the industry</a:t>
            </a:r>
            <a:endParaRPr lang="en-GB" dirty="0"/>
          </a:p>
        </p:txBody>
      </p:sp>
      <p:sp>
        <p:nvSpPr>
          <p:cNvPr id="26" name="Rectangle 25"/>
          <p:cNvSpPr/>
          <p:nvPr/>
        </p:nvSpPr>
        <p:spPr>
          <a:xfrm>
            <a:off x="250823" y="2708920"/>
            <a:ext cx="2044702" cy="328389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Tree>
    <p:extLst>
      <p:ext uri="{BB962C8B-B14F-4D97-AF65-F5344CB8AC3E}">
        <p14:creationId xmlns:p14="http://schemas.microsoft.com/office/powerpoint/2010/main" val="10393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a:t>
            </a:r>
            <a:r>
              <a:rPr lang="en-GB" dirty="0" smtClean="0"/>
              <a:t>production related cracks </a:t>
            </a:r>
            <a:r>
              <a:rPr lang="en-GB" dirty="0"/>
              <a:t>in </a:t>
            </a:r>
            <a:r>
              <a:rPr lang="en-GB" dirty="0" smtClean="0"/>
              <a:t>weld connections</a:t>
            </a:r>
            <a:endParaRPr lang="en-GB" dirty="0"/>
          </a:p>
        </p:txBody>
      </p:sp>
      <p:sp>
        <p:nvSpPr>
          <p:cNvPr id="3" name="Content Placeholder 2"/>
          <p:cNvSpPr>
            <a:spLocks noGrp="1"/>
          </p:cNvSpPr>
          <p:nvPr>
            <p:ph idx="1"/>
          </p:nvPr>
        </p:nvSpPr>
        <p:spPr>
          <a:xfrm>
            <a:off x="250825" y="1268414"/>
            <a:ext cx="4243388" cy="4724400"/>
          </a:xfrm>
        </p:spPr>
        <p:txBody>
          <a:bodyPr/>
          <a:lstStyle/>
          <a:p>
            <a:r>
              <a:rPr lang="en-GB" sz="1400" dirty="0" smtClean="0"/>
              <a:t>7 Cracks above lower stringer –</a:t>
            </a:r>
          </a:p>
          <a:p>
            <a:pPr lvl="1"/>
            <a:r>
              <a:rPr lang="en-GB" sz="1400" dirty="0" smtClean="0"/>
              <a:t>“</a:t>
            </a:r>
            <a:r>
              <a:rPr lang="en-GB" sz="1400" i="1" dirty="0" smtClean="0"/>
              <a:t>crack </a:t>
            </a:r>
            <a:r>
              <a:rPr lang="en-GB" sz="1400" i="1" dirty="0"/>
              <a:t>on welding seam between longitudinal bulkhead and below lower </a:t>
            </a:r>
            <a:r>
              <a:rPr lang="en-GB" sz="1400" i="1" dirty="0" smtClean="0"/>
              <a:t>stringer</a:t>
            </a:r>
            <a:r>
              <a:rPr lang="en-GB" sz="1400" dirty="0" smtClean="0"/>
              <a:t>”</a:t>
            </a:r>
          </a:p>
          <a:p>
            <a:endParaRPr lang="en-GB" sz="1400" dirty="0" smtClean="0"/>
          </a:p>
          <a:p>
            <a:endParaRPr lang="en-GB" sz="1400" dirty="0"/>
          </a:p>
          <a:p>
            <a:r>
              <a:rPr lang="en-GB" sz="1400" dirty="0" smtClean="0"/>
              <a:t>13 </a:t>
            </a:r>
            <a:r>
              <a:rPr lang="en-GB" sz="1400" dirty="0"/>
              <a:t>Cracks below lower stringer</a:t>
            </a:r>
            <a:r>
              <a:rPr lang="en-GB" sz="1400" dirty="0" smtClean="0"/>
              <a:t>:</a:t>
            </a:r>
          </a:p>
          <a:p>
            <a:pPr lvl="1"/>
            <a:r>
              <a:rPr lang="en-GB" sz="1400" dirty="0" smtClean="0"/>
              <a:t>“</a:t>
            </a:r>
            <a:r>
              <a:rPr lang="en-GB" sz="1400" i="1" dirty="0"/>
              <a:t>Crack on welding seam between longitudinal bulkhead and below lower stringer</a:t>
            </a:r>
            <a:r>
              <a:rPr lang="en-GB" sz="1400" dirty="0" smtClean="0"/>
              <a:t>”</a:t>
            </a:r>
          </a:p>
          <a:p>
            <a:endParaRPr lang="en-GB" sz="1400" dirty="0"/>
          </a:p>
          <a:p>
            <a:r>
              <a:rPr lang="en-GB" sz="1400" dirty="0" smtClean="0"/>
              <a:t>2 Cracks in way of lower knuckle detail 1</a:t>
            </a:r>
          </a:p>
          <a:p>
            <a:pPr lvl="1"/>
            <a:r>
              <a:rPr lang="en-GB" sz="1400" dirty="0"/>
              <a:t>“</a:t>
            </a:r>
            <a:r>
              <a:rPr lang="en-GB" sz="1400" i="1" dirty="0"/>
              <a:t>Crack on the lower knuckle of hopper </a:t>
            </a:r>
            <a:r>
              <a:rPr lang="en-GB" sz="1400" i="1" dirty="0" smtClean="0"/>
              <a:t>plating</a:t>
            </a:r>
            <a:r>
              <a:rPr lang="en-GB" sz="1400" dirty="0" smtClean="0"/>
              <a:t>”</a:t>
            </a:r>
            <a:endParaRPr lang="en-GB" sz="1400" dirty="0"/>
          </a:p>
          <a:p>
            <a:endParaRPr lang="en-GB" sz="1400" dirty="0"/>
          </a:p>
        </p:txBody>
      </p:sp>
      <p:sp>
        <p:nvSpPr>
          <p:cNvPr id="4" name="Slide Number Placeholder 3"/>
          <p:cNvSpPr>
            <a:spLocks noGrp="1"/>
          </p:cNvSpPr>
          <p:nvPr>
            <p:ph type="sldNum" sz="quarter" idx="12"/>
          </p:nvPr>
        </p:nvSpPr>
        <p:spPr/>
        <p:txBody>
          <a:bodyPr/>
          <a:lstStyle/>
          <a:p>
            <a:fld id="{5BA07366-CB75-4AA8-9E5B-928B849F427C}" type="slidenum">
              <a:rPr lang="en-GB" smtClean="0"/>
              <a:t>20</a:t>
            </a:fld>
            <a:endParaRPr lang="en-GB"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1268413"/>
            <a:ext cx="3378016" cy="27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08104" y="3633056"/>
            <a:ext cx="3312368" cy="228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13218" y="1340768"/>
            <a:ext cx="3579957"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524328" y="5229200"/>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cxnSp>
        <p:nvCxnSpPr>
          <p:cNvPr id="6" name="Straight Arrow Connector 5"/>
          <p:cNvCxnSpPr/>
          <p:nvPr/>
        </p:nvCxnSpPr>
        <p:spPr>
          <a:xfrm>
            <a:off x="4211960" y="2060848"/>
            <a:ext cx="4104456" cy="2448272"/>
          </a:xfrm>
          <a:prstGeom prst="straightConnector1">
            <a:avLst/>
          </a:prstGeom>
          <a:ln>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83968" y="3645024"/>
            <a:ext cx="4032448" cy="936104"/>
          </a:xfrm>
          <a:prstGeom prst="straightConnector1">
            <a:avLst/>
          </a:prstGeom>
          <a:ln>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95936" y="5373216"/>
            <a:ext cx="3672408" cy="0"/>
          </a:xfrm>
          <a:prstGeom prst="straightConnector1">
            <a:avLst/>
          </a:prstGeom>
          <a:ln>
            <a:solidFill>
              <a:srgbClr val="333333"/>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76056" y="1124744"/>
            <a:ext cx="4067944" cy="3600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3" name="Rectangle 12"/>
          <p:cNvSpPr/>
          <p:nvPr/>
        </p:nvSpPr>
        <p:spPr>
          <a:xfrm>
            <a:off x="4749008" y="5805264"/>
            <a:ext cx="4067944" cy="3600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Tree>
    <p:extLst>
      <p:ext uri="{BB962C8B-B14F-4D97-AF65-F5344CB8AC3E}">
        <p14:creationId xmlns:p14="http://schemas.microsoft.com/office/powerpoint/2010/main" val="1394695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4" y="241082"/>
            <a:ext cx="8857679" cy="670086"/>
          </a:xfrm>
        </p:spPr>
        <p:txBody>
          <a:bodyPr/>
          <a:lstStyle/>
          <a:p>
            <a:r>
              <a:rPr lang="en-GB" altLang="en-US" dirty="0" smtClean="0"/>
              <a:t/>
            </a:r>
            <a:br>
              <a:rPr lang="en-GB" altLang="en-US" dirty="0" smtClean="0"/>
            </a:br>
            <a:r>
              <a:rPr lang="en-GB" altLang="en-US" dirty="0" smtClean="0"/>
              <a:t>Design related crack in way of 3D knuckle (e.g. aft cargo hold)</a:t>
            </a:r>
            <a:endParaRPr lang="nb-NO" altLang="en-US" dirty="0" smtClean="0"/>
          </a:p>
        </p:txBody>
      </p:sp>
      <p:sp>
        <p:nvSpPr>
          <p:cNvPr id="1331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700" smtClean="0"/>
              <a:t>Rev. 1.0</a:t>
            </a:r>
            <a:endParaRPr lang="nn-NO" altLang="en-US" sz="1400"/>
          </a:p>
        </p:txBody>
      </p:sp>
      <p:sp>
        <p:nvSpPr>
          <p:cNvPr id="13334" name="Text Box 37"/>
          <p:cNvSpPr txBox="1">
            <a:spLocks noChangeArrowheads="1"/>
          </p:cNvSpPr>
          <p:nvPr/>
        </p:nvSpPr>
        <p:spPr bwMode="auto">
          <a:xfrm>
            <a:off x="491054" y="5229200"/>
            <a:ext cx="5233074" cy="784830"/>
          </a:xfrm>
          <a:prstGeom prst="rect">
            <a:avLst/>
          </a:prstGeom>
          <a:solidFill>
            <a:srgbClr val="DDDDDD"/>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1800" dirty="0">
                <a:latin typeface="Verdana" pitchFamily="34" charset="0"/>
              </a:rPr>
              <a:t>Knuckles in three directions </a:t>
            </a:r>
            <a:r>
              <a:rPr lang="en-GB" altLang="en-US" sz="1800" dirty="0" smtClean="0">
                <a:latin typeface="Verdana" pitchFamily="34" charset="0"/>
              </a:rPr>
              <a:t>in </a:t>
            </a:r>
            <a:r>
              <a:rPr lang="en-GB" altLang="en-US" sz="1800" dirty="0">
                <a:latin typeface="Verdana" pitchFamily="34" charset="0"/>
              </a:rPr>
              <a:t>one </a:t>
            </a:r>
            <a:r>
              <a:rPr lang="en-GB" altLang="en-US" sz="1800" dirty="0" smtClean="0">
                <a:latin typeface="Verdana" pitchFamily="34" charset="0"/>
              </a:rPr>
              <a:t>location</a:t>
            </a:r>
          </a:p>
          <a:p>
            <a:pPr eaLnBrk="1" hangingPunct="1">
              <a:spcBef>
                <a:spcPct val="50000"/>
              </a:spcBef>
            </a:pPr>
            <a:r>
              <a:rPr lang="en-GB" altLang="en-US" sz="1800" dirty="0" smtClean="0">
                <a:latin typeface="Verdana" pitchFamily="34" charset="0"/>
              </a:rPr>
              <a:t>Knuckle 100 mm from web frame</a:t>
            </a:r>
            <a:endParaRPr lang="nb-NO" altLang="en-US" sz="1800" dirty="0">
              <a:latin typeface="Verdana" pitchFamily="34" charset="0"/>
            </a:endParaRPr>
          </a:p>
        </p:txBody>
      </p:sp>
      <p:sp>
        <p:nvSpPr>
          <p:cNvPr id="133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FC3509B-D30D-4B88-B710-529A3A0204CF}" type="slidenum">
              <a:rPr lang="nb-NO" sz="700"/>
              <a:pPr eaLnBrk="1" hangingPunct="1"/>
              <a:t>21</a:t>
            </a:fld>
            <a:endParaRPr lang="nb-NO" sz="70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26" y="1916832"/>
            <a:ext cx="22288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72816"/>
            <a:ext cx="34385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114525"/>
            <a:ext cx="27146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6926" y="1268760"/>
            <a:ext cx="1724794" cy="648072"/>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smtClean="0">
                <a:solidFill>
                  <a:schemeClr val="tx1"/>
                </a:solidFill>
              </a:rPr>
              <a:t>Transverse web frame</a:t>
            </a:r>
          </a:p>
        </p:txBody>
      </p:sp>
      <p:sp>
        <p:nvSpPr>
          <p:cNvPr id="46" name="Rectangle 45"/>
          <p:cNvSpPr/>
          <p:nvPr/>
        </p:nvSpPr>
        <p:spPr>
          <a:xfrm>
            <a:off x="3135238" y="1268760"/>
            <a:ext cx="1724794" cy="648072"/>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smtClean="0">
                <a:solidFill>
                  <a:schemeClr val="tx1"/>
                </a:solidFill>
              </a:rPr>
              <a:t>Longitudinal bulkhead</a:t>
            </a:r>
          </a:p>
        </p:txBody>
      </p:sp>
      <p:sp>
        <p:nvSpPr>
          <p:cNvPr id="47" name="Rectangle 46"/>
          <p:cNvSpPr/>
          <p:nvPr/>
        </p:nvSpPr>
        <p:spPr>
          <a:xfrm>
            <a:off x="6303590" y="1268760"/>
            <a:ext cx="1724794" cy="648072"/>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dirty="0" smtClean="0">
                <a:solidFill>
                  <a:schemeClr val="tx1"/>
                </a:solidFill>
              </a:rPr>
              <a:t>Side stringer</a:t>
            </a:r>
          </a:p>
        </p:txBody>
      </p:sp>
      <p:pic>
        <p:nvPicPr>
          <p:cNvPr id="48" name="Picture 5" descr="orontes000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915688" y="3781412"/>
            <a:ext cx="2976792" cy="23477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1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design/welding related crack</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22</a:t>
            </a:fld>
            <a:endParaRPr lang="en-GB" dirty="0"/>
          </a:p>
        </p:txBody>
      </p:sp>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813979" y="1268413"/>
            <a:ext cx="406899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6338" y="1279212"/>
            <a:ext cx="2611442" cy="196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6444208" y="2204864"/>
            <a:ext cx="1512168" cy="3096344"/>
          </a:xfrm>
          <a:prstGeom prst="straightConnector1">
            <a:avLst/>
          </a:prstGeom>
          <a:ln>
            <a:solidFill>
              <a:srgbClr val="333333"/>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8475" y="4869160"/>
            <a:ext cx="2034495" cy="911596"/>
          </a:xfrm>
          <a:prstGeom prst="rect">
            <a:avLst/>
          </a:prstGeom>
          <a:noFill/>
        </p:spPr>
        <p:txBody>
          <a:bodyPr wrap="square" lIns="0" tIns="0" rIns="0" bIns="0" rtlCol="0">
            <a:spAutoFit/>
          </a:bodyPr>
          <a:lstStyle/>
          <a:p>
            <a:pPr algn="ctr">
              <a:lnSpc>
                <a:spcPct val="113000"/>
              </a:lnSpc>
              <a:spcBef>
                <a:spcPts val="600"/>
              </a:spcBef>
            </a:pPr>
            <a:r>
              <a:rPr lang="en-GB" sz="1600" dirty="0" smtClean="0">
                <a:solidFill>
                  <a:srgbClr val="333333"/>
                </a:solidFill>
              </a:rPr>
              <a:t>CSR required bracket size: </a:t>
            </a:r>
          </a:p>
          <a:p>
            <a:pPr algn="ctr">
              <a:lnSpc>
                <a:spcPct val="113000"/>
              </a:lnSpc>
              <a:spcBef>
                <a:spcPts val="600"/>
              </a:spcBef>
            </a:pPr>
            <a:r>
              <a:rPr lang="en-GB" sz="1600" dirty="0" smtClean="0">
                <a:solidFill>
                  <a:srgbClr val="333333"/>
                </a:solidFill>
              </a:rPr>
              <a:t>800X600 R 550</a:t>
            </a:r>
          </a:p>
        </p:txBody>
      </p:sp>
      <p:sp>
        <p:nvSpPr>
          <p:cNvPr id="3" name="TextBox 2"/>
          <p:cNvSpPr txBox="1"/>
          <p:nvPr/>
        </p:nvSpPr>
        <p:spPr>
          <a:xfrm>
            <a:off x="6848475" y="116632"/>
            <a:ext cx="2044700" cy="251287"/>
          </a:xfrm>
          <a:prstGeom prst="rect">
            <a:avLst/>
          </a:prstGeom>
          <a:solidFill>
            <a:schemeClr val="accent2"/>
          </a:solidFill>
        </p:spPr>
        <p:txBody>
          <a:bodyPr wrap="square" lIns="0" tIns="0" rIns="0" bIns="0" rtlCol="0">
            <a:spAutoFit/>
          </a:bodyPr>
          <a:lstStyle/>
          <a:p>
            <a:pPr algn="ctr">
              <a:lnSpc>
                <a:spcPct val="113000"/>
              </a:lnSpc>
              <a:spcBef>
                <a:spcPts val="600"/>
              </a:spcBef>
            </a:pPr>
            <a:r>
              <a:rPr lang="en-GB" sz="1600" b="1" dirty="0" smtClean="0">
                <a:solidFill>
                  <a:schemeClr val="bg1"/>
                </a:solidFill>
              </a:rPr>
              <a:t>4 year old vessel</a:t>
            </a:r>
          </a:p>
        </p:txBody>
      </p:sp>
      <p:sp>
        <p:nvSpPr>
          <p:cNvPr id="10" name="Content Placeholder 2"/>
          <p:cNvSpPr txBox="1">
            <a:spLocks/>
          </p:cNvSpPr>
          <p:nvPr/>
        </p:nvSpPr>
        <p:spPr>
          <a:xfrm>
            <a:off x="250825" y="1268414"/>
            <a:ext cx="4465191" cy="4724400"/>
          </a:xfrm>
          <a:prstGeom prst="rect">
            <a:avLst/>
          </a:prstGeom>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Crack in transverse bulkhead plating </a:t>
            </a:r>
            <a:r>
              <a:rPr lang="en-US" dirty="0" err="1" smtClean="0"/>
              <a:t>iwo</a:t>
            </a:r>
            <a:r>
              <a:rPr lang="en-US" dirty="0" smtClean="0"/>
              <a:t>. toe of integral bracket in extension of side stringer plate inside cargo tank</a:t>
            </a:r>
          </a:p>
          <a:p>
            <a:r>
              <a:rPr lang="en-US" dirty="0" smtClean="0"/>
              <a:t>Welding defects in weld of existing insert on bulkhead plating and on welding between transverse bulkhead, longitudinal bulkhead and extension of side stringer plate inside cargo tank</a:t>
            </a:r>
          </a:p>
          <a:p>
            <a:r>
              <a:rPr lang="en-US" dirty="0" smtClean="0"/>
              <a:t>Defective welding was gauged out and re-welded with full penetration welding</a:t>
            </a:r>
          </a:p>
          <a:p>
            <a:r>
              <a:rPr lang="en-US" dirty="0" smtClean="0"/>
              <a:t>Cracked bulkhead plate was cropped and renewed by insert</a:t>
            </a:r>
          </a:p>
          <a:p>
            <a:endParaRPr lang="en-GB" dirty="0"/>
          </a:p>
        </p:txBody>
      </p:sp>
    </p:spTree>
    <p:extLst>
      <p:ext uri="{BB962C8B-B14F-4D97-AF65-F5344CB8AC3E}">
        <p14:creationId xmlns:p14="http://schemas.microsoft.com/office/powerpoint/2010/main" val="37406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Crack experience for CSR Oil Tankers, main observations:</a:t>
            </a:r>
            <a:endParaRPr lang="en-GB" dirty="0"/>
          </a:p>
        </p:txBody>
      </p:sp>
      <p:sp>
        <p:nvSpPr>
          <p:cNvPr id="3" name="Content Placeholder 2"/>
          <p:cNvSpPr>
            <a:spLocks noGrp="1"/>
          </p:cNvSpPr>
          <p:nvPr>
            <p:ph idx="1"/>
          </p:nvPr>
        </p:nvSpPr>
        <p:spPr/>
        <p:txBody>
          <a:bodyPr/>
          <a:lstStyle/>
          <a:p>
            <a:r>
              <a:rPr lang="en-GB" dirty="0" smtClean="0"/>
              <a:t>Crack frequency for CSR Tankers slightly below that of non-CSR Tankers</a:t>
            </a:r>
          </a:p>
          <a:p>
            <a:r>
              <a:rPr lang="en-GB" dirty="0" smtClean="0"/>
              <a:t>Damage statistics indicate that CSR </a:t>
            </a:r>
            <a:r>
              <a:rPr lang="en-GB" dirty="0"/>
              <a:t>is </a:t>
            </a:r>
            <a:r>
              <a:rPr lang="en-GB" dirty="0" smtClean="0"/>
              <a:t>an </a:t>
            </a:r>
            <a:r>
              <a:rPr lang="en-GB" dirty="0"/>
              <a:t>improved design </a:t>
            </a:r>
            <a:r>
              <a:rPr lang="en-GB" dirty="0" smtClean="0"/>
              <a:t>standard</a:t>
            </a:r>
            <a:endParaRPr lang="en-GB" dirty="0"/>
          </a:p>
          <a:p>
            <a:r>
              <a:rPr lang="en-GB" dirty="0"/>
              <a:t>C</a:t>
            </a:r>
            <a:r>
              <a:rPr lang="en-GB" dirty="0" smtClean="0"/>
              <a:t>racks due to production issues (welding defects) is the main contributor.</a:t>
            </a:r>
          </a:p>
          <a:p>
            <a:pPr lvl="1"/>
            <a:r>
              <a:rPr lang="en-GB" dirty="0" smtClean="0"/>
              <a:t>One series with numerous welding defect cracks in the hopper knuckle area represent 50% of the production related cracks</a:t>
            </a:r>
          </a:p>
          <a:p>
            <a:pPr lvl="1"/>
            <a:r>
              <a:rPr lang="en-GB" dirty="0" smtClean="0"/>
              <a:t>Consequence of cracks in these location is breach of the cargo tank boundary and minor leakages to the ballast tank</a:t>
            </a:r>
          </a:p>
          <a:p>
            <a:r>
              <a:rPr lang="en-GB" dirty="0"/>
              <a:t>D</a:t>
            </a:r>
            <a:r>
              <a:rPr lang="en-GB" dirty="0" smtClean="0"/>
              <a:t>esign related cracks are mainly related to deck equipment details not part of CSR scope. These damages are dominated by one series of ships operating in especially fatigue exposed environment</a:t>
            </a:r>
          </a:p>
          <a:p>
            <a:r>
              <a:rPr lang="en-GB" dirty="0" smtClean="0"/>
              <a:t>Cracks due to hull vibrations represent 15% of the cracks. This is not CSR scope </a:t>
            </a:r>
          </a:p>
          <a:p>
            <a:r>
              <a:rPr lang="en-GB" dirty="0" smtClean="0"/>
              <a:t>It’s too early to conclude on the impact of the improved fatigue standards built into the CSR Rules, but damage statistics show a positive trend</a:t>
            </a:r>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23</a:t>
            </a:fld>
            <a:endParaRPr lang="en-GB" dirty="0"/>
          </a:p>
        </p:txBody>
      </p:sp>
    </p:spTree>
    <p:extLst>
      <p:ext uri="{BB962C8B-B14F-4D97-AF65-F5344CB8AC3E}">
        <p14:creationId xmlns:p14="http://schemas.microsoft.com/office/powerpoint/2010/main" val="42580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24</a:t>
            </a:fld>
            <a:endParaRPr lang="en-GB" dirty="0"/>
          </a:p>
        </p:txBody>
      </p:sp>
      <p:sp>
        <p:nvSpPr>
          <p:cNvPr id="3" name="Text Placeholder 2"/>
          <p:cNvSpPr>
            <a:spLocks noGrp="1"/>
          </p:cNvSpPr>
          <p:nvPr>
            <p:ph type="body" sz="quarter" idx="13"/>
          </p:nvPr>
        </p:nvSpPr>
        <p:spPr/>
        <p:txBody>
          <a:bodyPr/>
          <a:lstStyle/>
          <a:p>
            <a:endParaRPr lang="en-GB" dirty="0"/>
          </a:p>
        </p:txBody>
      </p:sp>
      <p:sp>
        <p:nvSpPr>
          <p:cNvPr id="4" name="Text Placeholder 3"/>
          <p:cNvSpPr>
            <a:spLocks noGrp="1"/>
          </p:cNvSpPr>
          <p:nvPr>
            <p:ph type="body" sz="quarter" idx="14"/>
          </p:nvPr>
        </p:nvSpPr>
        <p:spPr/>
        <p:txBody>
          <a:bodyPr/>
          <a:lstStyle/>
          <a:p>
            <a:r>
              <a:rPr lang="en-GB" dirty="0" smtClean="0"/>
              <a:t>Ivar.haaberg@dnvgl.com</a:t>
            </a:r>
            <a:endParaRPr lang="en-GB" dirty="0"/>
          </a:p>
        </p:txBody>
      </p:sp>
      <p:sp>
        <p:nvSpPr>
          <p:cNvPr id="5" name="Text Placeholder 4"/>
          <p:cNvSpPr>
            <a:spLocks noGrp="1"/>
          </p:cNvSpPr>
          <p:nvPr>
            <p:ph type="body" sz="quarter" idx="15"/>
          </p:nvPr>
        </p:nvSpPr>
        <p:spPr/>
        <p:txBody>
          <a:bodyPr/>
          <a:lstStyle/>
          <a:p>
            <a:r>
              <a:rPr lang="en-GB" dirty="0" smtClean="0"/>
              <a:t>+47 95 04 21 49</a:t>
            </a:r>
            <a:endParaRPr lang="en-GB" dirty="0"/>
          </a:p>
        </p:txBody>
      </p:sp>
    </p:spTree>
    <p:extLst>
      <p:ext uri="{BB962C8B-B14F-4D97-AF65-F5344CB8AC3E}">
        <p14:creationId xmlns:p14="http://schemas.microsoft.com/office/powerpoint/2010/main" val="3281650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Class </a:t>
            </a:r>
            <a:r>
              <a:rPr lang="en-GB" dirty="0" smtClean="0"/>
              <a:t>observations - Tankers 2010–2016, DNV GL fleet</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3</a:t>
            </a:fld>
            <a:endParaRPr lang="en-GB" dirty="0"/>
          </a:p>
        </p:txBody>
      </p:sp>
      <p:pic>
        <p:nvPicPr>
          <p:cNvPr id="5" name="Picture 2" descr="C:\Users\cve\Downloads\Shi-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4837" y="1285368"/>
            <a:ext cx="3507643" cy="26476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 y="5902269"/>
            <a:ext cx="8892481" cy="335043"/>
          </a:xfrm>
          <a:prstGeom prst="rect">
            <a:avLst/>
          </a:prstGeom>
          <a:solidFill>
            <a:srgbClr val="3F9C35"/>
          </a:solidFill>
        </p:spPr>
        <p:txBody>
          <a:bodyPr vert="horz" lIns="0" tIns="0" rIns="0" bIns="0" rtlCol="0" anchor="b" anchorCtr="0">
            <a:noAutofit/>
          </a:bodyPr>
          <a:lstStyle>
            <a:lvl1pPr algn="l" defTabSz="914400" rtl="0" eaLnBrk="1" latinLnBrk="0" hangingPunct="1">
              <a:spcBef>
                <a:spcPct val="0"/>
              </a:spcBef>
              <a:buNone/>
              <a:defRPr sz="1800" b="1" kern="1200">
                <a:solidFill>
                  <a:schemeClr val="accent4"/>
                </a:solidFill>
                <a:latin typeface="+mj-lt"/>
                <a:ea typeface="+mj-ea"/>
                <a:cs typeface="+mj-cs"/>
              </a:defRPr>
            </a:lvl1pPr>
          </a:lstStyle>
          <a:p>
            <a:pPr>
              <a:spcBef>
                <a:spcPts val="600"/>
              </a:spcBef>
            </a:pPr>
            <a:r>
              <a:rPr lang="en-GB" b="0" dirty="0" smtClean="0">
                <a:solidFill>
                  <a:schemeClr val="bg1"/>
                </a:solidFill>
                <a:latin typeface="+mn-lt"/>
              </a:rPr>
              <a:t>	On average 1 CC, CA, or NC per tanker / year</a:t>
            </a:r>
            <a:endParaRPr lang="en-GB" b="0" dirty="0">
              <a:solidFill>
                <a:schemeClr val="bg1"/>
              </a:solidFill>
              <a:latin typeface="+mn-lt"/>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287" y="1268414"/>
            <a:ext cx="2440505" cy="360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808" y="1268413"/>
            <a:ext cx="2411360" cy="360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5265945"/>
            <a:ext cx="9144000" cy="251287"/>
          </a:xfrm>
          <a:prstGeom prst="rect">
            <a:avLst/>
          </a:prstGeom>
          <a:noFill/>
        </p:spPr>
        <p:txBody>
          <a:bodyPr wrap="square" lIns="0" tIns="0" rIns="0" bIns="0" rtlCol="0">
            <a:spAutoFit/>
          </a:bodyPr>
          <a:lstStyle/>
          <a:p>
            <a:pPr algn="ctr">
              <a:lnSpc>
                <a:spcPct val="113000"/>
              </a:lnSpc>
              <a:spcBef>
                <a:spcPts val="600"/>
              </a:spcBef>
            </a:pPr>
            <a:r>
              <a:rPr lang="en-GB" sz="1600" b="1" dirty="0" smtClean="0">
                <a:solidFill>
                  <a:srgbClr val="FF0000"/>
                </a:solidFill>
              </a:rPr>
              <a:t>Investigation of hull damages based on DNV GL classed fleet of tankers</a:t>
            </a:r>
          </a:p>
        </p:txBody>
      </p:sp>
    </p:spTree>
    <p:extLst>
      <p:ext uri="{BB962C8B-B14F-4D97-AF65-F5344CB8AC3E}">
        <p14:creationId xmlns:p14="http://schemas.microsoft.com/office/powerpoint/2010/main" val="263379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frequency per ship type</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4</a:t>
            </a:fld>
            <a:endParaRPr lang="en-GB" dirty="0"/>
          </a:p>
        </p:txBody>
      </p:sp>
      <p:pic>
        <p:nvPicPr>
          <p:cNvPr id="5"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26591" y="1919937"/>
            <a:ext cx="4204989" cy="273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5510" y="1846416"/>
            <a:ext cx="4370387" cy="314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94343" y="1208162"/>
            <a:ext cx="2915119" cy="494238"/>
          </a:xfrm>
          <a:prstGeom prst="rect">
            <a:avLst/>
          </a:prstGeom>
          <a:solidFill>
            <a:schemeClr val="bg1"/>
          </a:solidFill>
        </p:spPr>
        <p:txBody>
          <a:bodyPr wrap="square" lIns="0" tIns="0" rIns="0" bIns="0" rtlCol="0">
            <a:spAutoFit/>
          </a:bodyPr>
          <a:lstStyle/>
          <a:p>
            <a:pPr algn="ctr">
              <a:lnSpc>
                <a:spcPct val="113000"/>
              </a:lnSpc>
              <a:spcBef>
                <a:spcPts val="600"/>
              </a:spcBef>
            </a:pPr>
            <a:r>
              <a:rPr lang="en-GB" sz="1200" b="1" dirty="0" smtClean="0">
                <a:solidFill>
                  <a:schemeClr val="accent3"/>
                </a:solidFill>
              </a:rPr>
              <a:t>Class and Statutory Findings</a:t>
            </a:r>
          </a:p>
          <a:p>
            <a:pPr algn="ctr">
              <a:lnSpc>
                <a:spcPct val="113000"/>
              </a:lnSpc>
              <a:spcBef>
                <a:spcPts val="600"/>
              </a:spcBef>
            </a:pPr>
            <a:r>
              <a:rPr lang="en-GB" sz="1200" b="1" dirty="0" smtClean="0">
                <a:solidFill>
                  <a:schemeClr val="accent3"/>
                </a:solidFill>
              </a:rPr>
              <a:t>DNV GL Vessels</a:t>
            </a:r>
          </a:p>
        </p:txBody>
      </p:sp>
      <p:sp>
        <p:nvSpPr>
          <p:cNvPr id="7" name="TextBox 6"/>
          <p:cNvSpPr txBox="1"/>
          <p:nvPr/>
        </p:nvSpPr>
        <p:spPr>
          <a:xfrm>
            <a:off x="4716017" y="1196752"/>
            <a:ext cx="4104456" cy="494238"/>
          </a:xfrm>
          <a:prstGeom prst="rect">
            <a:avLst/>
          </a:prstGeom>
          <a:solidFill>
            <a:schemeClr val="bg1"/>
          </a:solidFill>
        </p:spPr>
        <p:txBody>
          <a:bodyPr wrap="square" lIns="0" tIns="0" rIns="0" bIns="0" rtlCol="0">
            <a:spAutoFit/>
          </a:bodyPr>
          <a:lstStyle/>
          <a:p>
            <a:pPr algn="ctr">
              <a:lnSpc>
                <a:spcPct val="113000"/>
              </a:lnSpc>
              <a:spcBef>
                <a:spcPts val="600"/>
              </a:spcBef>
            </a:pPr>
            <a:r>
              <a:rPr lang="en-GB" sz="1200" b="1" dirty="0" smtClean="0">
                <a:solidFill>
                  <a:schemeClr val="accent3"/>
                </a:solidFill>
              </a:rPr>
              <a:t>Port State Findings </a:t>
            </a:r>
          </a:p>
          <a:p>
            <a:pPr algn="ctr">
              <a:lnSpc>
                <a:spcPct val="113000"/>
              </a:lnSpc>
              <a:spcBef>
                <a:spcPts val="600"/>
              </a:spcBef>
            </a:pPr>
            <a:r>
              <a:rPr lang="en-GB" sz="1200" b="1" dirty="0" smtClean="0">
                <a:solidFill>
                  <a:schemeClr val="accent3"/>
                </a:solidFill>
              </a:rPr>
              <a:t>WW fleet</a:t>
            </a:r>
          </a:p>
        </p:txBody>
      </p:sp>
      <p:sp>
        <p:nvSpPr>
          <p:cNvPr id="3" name="Rectangle 2"/>
          <p:cNvSpPr/>
          <p:nvPr/>
        </p:nvSpPr>
        <p:spPr>
          <a:xfrm>
            <a:off x="226591" y="2566496"/>
            <a:ext cx="4204989" cy="576064"/>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9" name="Rectangle 8"/>
          <p:cNvSpPr/>
          <p:nvPr/>
        </p:nvSpPr>
        <p:spPr>
          <a:xfrm rot="16200000">
            <a:off x="7042188" y="3768716"/>
            <a:ext cx="1540346" cy="432049"/>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10" name="TextBox 9"/>
          <p:cNvSpPr txBox="1"/>
          <p:nvPr/>
        </p:nvSpPr>
        <p:spPr>
          <a:xfrm>
            <a:off x="0" y="5265945"/>
            <a:ext cx="9144000" cy="633379"/>
          </a:xfrm>
          <a:prstGeom prst="rect">
            <a:avLst/>
          </a:prstGeom>
          <a:noFill/>
        </p:spPr>
        <p:txBody>
          <a:bodyPr wrap="square" lIns="0" tIns="0" rIns="0" bIns="0" rtlCol="0">
            <a:spAutoFit/>
          </a:bodyPr>
          <a:lstStyle/>
          <a:p>
            <a:pPr algn="ctr">
              <a:lnSpc>
                <a:spcPct val="113000"/>
              </a:lnSpc>
              <a:spcBef>
                <a:spcPts val="600"/>
              </a:spcBef>
            </a:pPr>
            <a:r>
              <a:rPr lang="en-GB" sz="1600" b="1" dirty="0" smtClean="0">
                <a:solidFill>
                  <a:srgbClr val="FF0000"/>
                </a:solidFill>
              </a:rPr>
              <a:t>Class findings for tanker fleet similar to PSC finding trend</a:t>
            </a:r>
          </a:p>
          <a:p>
            <a:pPr algn="ctr">
              <a:lnSpc>
                <a:spcPct val="113000"/>
              </a:lnSpc>
              <a:spcBef>
                <a:spcPts val="600"/>
              </a:spcBef>
            </a:pPr>
            <a:r>
              <a:rPr lang="en-GB" sz="1600" b="1" dirty="0" smtClean="0">
                <a:solidFill>
                  <a:srgbClr val="FF0000"/>
                </a:solidFill>
              </a:rPr>
              <a:t>Need special focus due to high environmental focus </a:t>
            </a:r>
          </a:p>
        </p:txBody>
      </p:sp>
    </p:spTree>
    <p:extLst>
      <p:ext uri="{BB962C8B-B14F-4D97-AF65-F5344CB8AC3E}">
        <p14:creationId xmlns:p14="http://schemas.microsoft.com/office/powerpoint/2010/main" val="22481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Hull findings per 1000 ship years 2010-2015, DNV GL Vessels</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5</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768561397"/>
              </p:ext>
            </p:extLst>
          </p:nvPr>
        </p:nvGraphicFramePr>
        <p:xfrm>
          <a:off x="395536" y="1412776"/>
          <a:ext cx="7558807" cy="454702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23528" y="2348880"/>
            <a:ext cx="5213101" cy="648072"/>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Tree>
    <p:extLst>
      <p:ext uri="{BB962C8B-B14F-4D97-AF65-F5344CB8AC3E}">
        <p14:creationId xmlns:p14="http://schemas.microsoft.com/office/powerpoint/2010/main" val="16537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findings, DNV GL Tankers</a:t>
            </a:r>
            <a:endParaRPr lang="en-US" dirty="0"/>
          </a:p>
        </p:txBody>
      </p:sp>
      <p:sp>
        <p:nvSpPr>
          <p:cNvPr id="4" name="Slide Number Placeholder 3"/>
          <p:cNvSpPr>
            <a:spLocks noGrp="1"/>
          </p:cNvSpPr>
          <p:nvPr>
            <p:ph type="sldNum" sz="quarter" idx="12"/>
          </p:nvPr>
        </p:nvSpPr>
        <p:spPr/>
        <p:txBody>
          <a:bodyPr/>
          <a:lstStyle/>
          <a:p>
            <a:fld id="{5BA07366-CB75-4AA8-9E5B-928B849F427C}" type="slidenum">
              <a:rPr lang="en-US" smtClean="0"/>
              <a:t>6</a:t>
            </a:fld>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616" y="1124744"/>
            <a:ext cx="865626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5265945"/>
            <a:ext cx="9144000" cy="633379"/>
          </a:xfrm>
          <a:prstGeom prst="rect">
            <a:avLst/>
          </a:prstGeom>
          <a:noFill/>
        </p:spPr>
        <p:txBody>
          <a:bodyPr wrap="square" lIns="0" tIns="0" rIns="0" bIns="0" rtlCol="0">
            <a:spAutoFit/>
          </a:bodyPr>
          <a:lstStyle/>
          <a:p>
            <a:pPr algn="ctr">
              <a:lnSpc>
                <a:spcPct val="113000"/>
              </a:lnSpc>
              <a:spcBef>
                <a:spcPts val="600"/>
              </a:spcBef>
            </a:pPr>
            <a:r>
              <a:rPr lang="en-GB" sz="1600" b="1" dirty="0" smtClean="0">
                <a:solidFill>
                  <a:srgbClr val="FF0000"/>
                </a:solidFill>
              </a:rPr>
              <a:t>Moderate growth in hull findings, but still low</a:t>
            </a:r>
          </a:p>
          <a:p>
            <a:pPr algn="ctr">
              <a:lnSpc>
                <a:spcPct val="113000"/>
              </a:lnSpc>
              <a:spcBef>
                <a:spcPts val="600"/>
              </a:spcBef>
            </a:pPr>
            <a:r>
              <a:rPr lang="en-GB" sz="1600" b="1" dirty="0" smtClean="0">
                <a:solidFill>
                  <a:srgbClr val="FF0000"/>
                </a:solidFill>
              </a:rPr>
              <a:t>Main focus area is cargo area</a:t>
            </a:r>
          </a:p>
        </p:txBody>
      </p:sp>
      <p:sp>
        <p:nvSpPr>
          <p:cNvPr id="5" name="Rectangle 4"/>
          <p:cNvSpPr/>
          <p:nvPr/>
        </p:nvSpPr>
        <p:spPr>
          <a:xfrm>
            <a:off x="4355976" y="1448780"/>
            <a:ext cx="4536505" cy="36004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9" name="Rectangle 8"/>
          <p:cNvSpPr/>
          <p:nvPr/>
        </p:nvSpPr>
        <p:spPr>
          <a:xfrm>
            <a:off x="5724128" y="2060848"/>
            <a:ext cx="2332781" cy="504056"/>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Tree>
    <p:extLst>
      <p:ext uri="{BB962C8B-B14F-4D97-AF65-F5344CB8AC3E}">
        <p14:creationId xmlns:p14="http://schemas.microsoft.com/office/powerpoint/2010/main" val="11389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Distribution of hull damages, DNV GL Tankers 2006-2016</a:t>
            </a:r>
            <a:endParaRPr lang="en-GB" dirty="0"/>
          </a:p>
        </p:txBody>
      </p:sp>
      <p:sp>
        <p:nvSpPr>
          <p:cNvPr id="6" name="Content Placeholder 5"/>
          <p:cNvSpPr>
            <a:spLocks noGrp="1"/>
          </p:cNvSpPr>
          <p:nvPr>
            <p:ph sz="half" idx="2"/>
          </p:nvPr>
        </p:nvSpPr>
        <p:spPr>
          <a:xfrm>
            <a:off x="241465" y="1268413"/>
            <a:ext cx="8651016" cy="4724400"/>
          </a:xfrm>
        </p:spPr>
        <p:txBody>
          <a:bodyPr/>
          <a:lstStyle/>
          <a:p>
            <a:pPr marL="171450" indent="-171450">
              <a:lnSpc>
                <a:spcPct val="113000"/>
              </a:lnSpc>
              <a:buFont typeface="Arial" panose="020B0604020202020204" pitchFamily="34" charset="0"/>
              <a:buChar char="•"/>
            </a:pPr>
            <a:r>
              <a:rPr lang="en-GB" dirty="0">
                <a:solidFill>
                  <a:srgbClr val="333333"/>
                </a:solidFill>
              </a:rPr>
              <a:t>50% of the hull findings are corrosion related</a:t>
            </a:r>
          </a:p>
          <a:p>
            <a:pPr marL="171450" indent="-171450">
              <a:lnSpc>
                <a:spcPct val="113000"/>
              </a:lnSpc>
              <a:buFont typeface="Arial" panose="020B0604020202020204" pitchFamily="34" charset="0"/>
              <a:buChar char="•"/>
            </a:pPr>
            <a:r>
              <a:rPr lang="en-GB" dirty="0">
                <a:solidFill>
                  <a:srgbClr val="333333"/>
                </a:solidFill>
              </a:rPr>
              <a:t>Cracks account for about 25%</a:t>
            </a:r>
          </a:p>
          <a:p>
            <a:pPr marL="171450" indent="-171450">
              <a:lnSpc>
                <a:spcPct val="113000"/>
              </a:lnSpc>
              <a:buFont typeface="Arial" panose="020B0604020202020204" pitchFamily="34" charset="0"/>
              <a:buChar char="•"/>
            </a:pPr>
            <a:r>
              <a:rPr lang="en-GB" dirty="0">
                <a:solidFill>
                  <a:srgbClr val="333333"/>
                </a:solidFill>
              </a:rPr>
              <a:t>Indents – deformation third most frequent damage cause</a:t>
            </a:r>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7</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71230759"/>
              </p:ext>
            </p:extLst>
          </p:nvPr>
        </p:nvGraphicFramePr>
        <p:xfrm>
          <a:off x="4793803" y="2968744"/>
          <a:ext cx="4098678" cy="2072640"/>
        </p:xfrm>
        <a:graphic>
          <a:graphicData uri="http://schemas.openxmlformats.org/drawingml/2006/table">
            <a:tbl>
              <a:tblPr firstRow="1" bandRow="1">
                <a:tableStyleId>{5C22544A-7EE6-4342-B048-85BDC9FD1C3A}</a:tableStyleId>
              </a:tblPr>
              <a:tblGrid>
                <a:gridCol w="2049339"/>
                <a:gridCol w="2049339"/>
              </a:tblGrid>
              <a:tr h="136814">
                <a:tc>
                  <a:txBody>
                    <a:bodyPr/>
                    <a:lstStyle/>
                    <a:p>
                      <a:r>
                        <a:rPr lang="en-GB" sz="1100" dirty="0" smtClean="0"/>
                        <a:t>Finding Type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100" dirty="0" smtClean="0"/>
                        <a:t>Number of Findings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6814">
                <a:tc>
                  <a:txBody>
                    <a:bodyPr/>
                    <a:lstStyle/>
                    <a:p>
                      <a:r>
                        <a:rPr lang="en-GB" sz="1100" dirty="0" smtClean="0"/>
                        <a:t>Corroded</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16906</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Crack</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8133</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Deformation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5249</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Pitting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1677</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Equipment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791</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Buckling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100" dirty="0" smtClean="0"/>
                        <a:t>560</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6814">
                <a:tc>
                  <a:txBody>
                    <a:bodyPr/>
                    <a:lstStyle/>
                    <a:p>
                      <a:r>
                        <a:rPr lang="en-GB" sz="1100" dirty="0" smtClean="0"/>
                        <a:t>Leakage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100" dirty="0" smtClean="0"/>
                        <a:t>427</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3318749" y="4005064"/>
            <a:ext cx="1118003" cy="2160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8" name="Rectangle 7"/>
          <p:cNvSpPr/>
          <p:nvPr/>
        </p:nvSpPr>
        <p:spPr>
          <a:xfrm>
            <a:off x="0" y="5809411"/>
            <a:ext cx="8892481" cy="427901"/>
          </a:xfrm>
          <a:prstGeom prst="rect">
            <a:avLst/>
          </a:prstGeom>
          <a:solidFill>
            <a:schemeClr val="accent2">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dirty="0" smtClean="0"/>
              <a:t>With CSR</a:t>
            </a:r>
            <a:r>
              <a:rPr lang="en-GB" sz="1600" dirty="0"/>
              <a:t> </a:t>
            </a:r>
            <a:r>
              <a:rPr lang="en-GB" sz="1600" dirty="0" smtClean="0"/>
              <a:t>-  did we solve the fatigue </a:t>
            </a:r>
            <a:r>
              <a:rPr lang="en-GB" sz="1600" dirty="0"/>
              <a:t>crack challenge for tankers </a:t>
            </a:r>
            <a:r>
              <a:rPr lang="en-GB" sz="1600" dirty="0" smtClean="0"/>
              <a:t>permanently? </a:t>
            </a:r>
          </a:p>
        </p:txBody>
      </p:sp>
      <p:graphicFrame>
        <p:nvGraphicFramePr>
          <p:cNvPr id="14" name="Chart 13"/>
          <p:cNvGraphicFramePr>
            <a:graphicFrameLocks/>
          </p:cNvGraphicFramePr>
          <p:nvPr>
            <p:extLst>
              <p:ext uri="{D42A27DB-BD31-4B8C-83A1-F6EECF244321}">
                <p14:modId xmlns:p14="http://schemas.microsoft.com/office/powerpoint/2010/main" val="3203809552"/>
              </p:ext>
            </p:extLst>
          </p:nvPr>
        </p:nvGraphicFramePr>
        <p:xfrm>
          <a:off x="0" y="2791084"/>
          <a:ext cx="5147706" cy="3018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329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analysis cracks in double side ballast tanks, side </a:t>
            </a:r>
            <a:r>
              <a:rPr lang="en-GB" dirty="0" err="1" smtClean="0"/>
              <a:t>longits</a:t>
            </a:r>
            <a:r>
              <a:rPr lang="en-GB" dirty="0" smtClean="0"/>
              <a:t>.</a:t>
            </a:r>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8</a:t>
            </a:fld>
            <a:endParaRPr lang="en-GB" dirty="0"/>
          </a:p>
        </p:txBody>
      </p:sp>
      <p:sp>
        <p:nvSpPr>
          <p:cNvPr id="5" name="Content Placeholder 2"/>
          <p:cNvSpPr txBox="1">
            <a:spLocks/>
          </p:cNvSpPr>
          <p:nvPr/>
        </p:nvSpPr>
        <p:spPr>
          <a:xfrm>
            <a:off x="250824" y="1268413"/>
            <a:ext cx="4243390" cy="2160587"/>
          </a:xfrm>
          <a:prstGeom prst="rect">
            <a:avLst/>
          </a:prstGeom>
          <a:solidFill>
            <a:schemeClr val="accent2">
              <a:lumMod val="20000"/>
              <a:lumOff val="80000"/>
            </a:schemeClr>
          </a:solidFill>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Tanker for Oil, </a:t>
            </a:r>
            <a:r>
              <a:rPr lang="en-GB" b="1" dirty="0" smtClean="0"/>
              <a:t>built before 2000</a:t>
            </a:r>
            <a:r>
              <a:rPr lang="en-GB" dirty="0" smtClean="0"/>
              <a:t>:</a:t>
            </a:r>
          </a:p>
          <a:p>
            <a:r>
              <a:rPr lang="en-GB" dirty="0" smtClean="0"/>
              <a:t>Survey reports from 2006 to 2016</a:t>
            </a:r>
          </a:p>
          <a:p>
            <a:r>
              <a:rPr lang="en-GB" dirty="0" smtClean="0"/>
              <a:t>Reported cracks in side longs</a:t>
            </a:r>
          </a:p>
          <a:p>
            <a:r>
              <a:rPr lang="en-GB" b="1" dirty="0" smtClean="0"/>
              <a:t>44 crack findings </a:t>
            </a:r>
            <a:r>
              <a:rPr lang="en-GB" dirty="0" smtClean="0"/>
              <a:t>involving 23 ships</a:t>
            </a:r>
          </a:p>
          <a:p>
            <a:endParaRPr lang="en-GB" dirty="0" smtClean="0"/>
          </a:p>
        </p:txBody>
      </p:sp>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4008" y="1268760"/>
            <a:ext cx="4242816" cy="210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643438" y="3501007"/>
            <a:ext cx="4243386" cy="2548386"/>
            <a:chOff x="4643438" y="3501007"/>
            <a:chExt cx="4243386" cy="2548386"/>
          </a:xfrm>
        </p:grpSpPr>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3501007"/>
              <a:ext cx="4243386" cy="254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88024" y="3573016"/>
              <a:ext cx="4032448" cy="540276"/>
            </a:xfrm>
            <a:prstGeom prst="rect">
              <a:avLst/>
            </a:prstGeom>
            <a:solidFill>
              <a:schemeClr val="bg1"/>
            </a:solidFill>
            <a:ln>
              <a:noFill/>
            </a:ln>
          </p:spPr>
          <p:txBody>
            <a:bodyPr wrap="square" lIns="0" tIns="0" rIns="0" bIns="0" rtlCol="0">
              <a:spAutoFit/>
            </a:bodyPr>
            <a:lstStyle/>
            <a:p>
              <a:pPr algn="ctr">
                <a:lnSpc>
                  <a:spcPct val="113000"/>
                </a:lnSpc>
                <a:spcBef>
                  <a:spcPts val="600"/>
                </a:spcBef>
              </a:pPr>
              <a:r>
                <a:rPr lang="en-GB" sz="1400" b="1" dirty="0" smtClean="0">
                  <a:solidFill>
                    <a:srgbClr val="333333"/>
                  </a:solidFill>
                </a:rPr>
                <a:t>Cracks in side </a:t>
              </a:r>
              <a:r>
                <a:rPr lang="en-GB" sz="1400" b="1" dirty="0" err="1" smtClean="0">
                  <a:solidFill>
                    <a:srgbClr val="333333"/>
                  </a:solidFill>
                </a:rPr>
                <a:t>longits</a:t>
              </a:r>
              <a:r>
                <a:rPr lang="en-GB" sz="1400" b="1" dirty="0" smtClean="0">
                  <a:solidFill>
                    <a:srgbClr val="333333"/>
                  </a:solidFill>
                </a:rPr>
                <a:t>, 2006-2016</a:t>
              </a:r>
            </a:p>
            <a:p>
              <a:pPr algn="ctr">
                <a:lnSpc>
                  <a:spcPct val="113000"/>
                </a:lnSpc>
                <a:spcBef>
                  <a:spcPts val="600"/>
                </a:spcBef>
              </a:pPr>
              <a:r>
                <a:rPr lang="en-GB" sz="1400" b="1" dirty="0" smtClean="0">
                  <a:solidFill>
                    <a:srgbClr val="333333"/>
                  </a:solidFill>
                </a:rPr>
                <a:t>Tankers built before 2000</a:t>
              </a:r>
            </a:p>
          </p:txBody>
        </p:sp>
      </p:grpSp>
      <p:grpSp>
        <p:nvGrpSpPr>
          <p:cNvPr id="7" name="Group 6"/>
          <p:cNvGrpSpPr/>
          <p:nvPr/>
        </p:nvGrpSpPr>
        <p:grpSpPr>
          <a:xfrm>
            <a:off x="250825" y="3501007"/>
            <a:ext cx="4243388" cy="2491805"/>
            <a:chOff x="250825" y="3501007"/>
            <a:chExt cx="4243388" cy="2491805"/>
          </a:xfrm>
        </p:grpSpPr>
        <p:pic>
          <p:nvPicPr>
            <p:cNvPr id="1033"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825" y="3501007"/>
              <a:ext cx="4243388" cy="249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6295" y="3536796"/>
              <a:ext cx="4032448" cy="474041"/>
            </a:xfrm>
            <a:prstGeom prst="rect">
              <a:avLst/>
            </a:prstGeom>
            <a:solidFill>
              <a:schemeClr val="bg1"/>
            </a:solidFill>
            <a:ln>
              <a:noFill/>
            </a:ln>
          </p:spPr>
          <p:txBody>
            <a:bodyPr wrap="square" lIns="0" tIns="0" rIns="0" bIns="0" rtlCol="0">
              <a:spAutoFit/>
            </a:bodyPr>
            <a:lstStyle/>
            <a:p>
              <a:pPr algn="ctr">
                <a:lnSpc>
                  <a:spcPct val="113000"/>
                </a:lnSpc>
                <a:spcBef>
                  <a:spcPts val="600"/>
                </a:spcBef>
              </a:pPr>
              <a:r>
                <a:rPr lang="en-GB" sz="1200" b="1" dirty="0" smtClean="0">
                  <a:solidFill>
                    <a:srgbClr val="333333"/>
                  </a:solidFill>
                </a:rPr>
                <a:t>Identified cracks in side </a:t>
              </a:r>
              <a:r>
                <a:rPr lang="en-GB" sz="1200" b="1" dirty="0" err="1" smtClean="0">
                  <a:solidFill>
                    <a:srgbClr val="333333"/>
                  </a:solidFill>
                </a:rPr>
                <a:t>longits</a:t>
              </a:r>
              <a:r>
                <a:rPr lang="en-GB" sz="1200" b="1" dirty="0" smtClean="0">
                  <a:solidFill>
                    <a:srgbClr val="333333"/>
                  </a:solidFill>
                </a:rPr>
                <a:t>, 2006-2016</a:t>
              </a:r>
            </a:p>
            <a:p>
              <a:pPr algn="ctr">
                <a:lnSpc>
                  <a:spcPct val="113000"/>
                </a:lnSpc>
                <a:spcBef>
                  <a:spcPts val="600"/>
                </a:spcBef>
              </a:pPr>
              <a:r>
                <a:rPr lang="en-GB" sz="1200" b="1" dirty="0" smtClean="0">
                  <a:solidFill>
                    <a:srgbClr val="333333"/>
                  </a:solidFill>
                </a:rPr>
                <a:t>Tankers built before 2000</a:t>
              </a:r>
            </a:p>
          </p:txBody>
        </p:sp>
      </p:grpSp>
    </p:spTree>
    <p:extLst>
      <p:ext uri="{BB962C8B-B14F-4D97-AF65-F5344CB8AC3E}">
        <p14:creationId xmlns:p14="http://schemas.microsoft.com/office/powerpoint/2010/main" val="131628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3573016"/>
            <a:ext cx="7694750" cy="1339678"/>
          </a:xfrm>
        </p:spPr>
        <p:txBody>
          <a:bodyPr/>
          <a:lstStyle/>
          <a:p>
            <a:r>
              <a:rPr lang="en-GB" dirty="0"/>
              <a:t>Tankers </a:t>
            </a:r>
            <a:r>
              <a:rPr lang="en-GB" dirty="0" smtClean="0"/>
              <a:t>built to DNV GL Rules </a:t>
            </a:r>
            <a:r>
              <a:rPr lang="en-GB" dirty="0"/>
              <a:t>after 2000 </a:t>
            </a:r>
            <a:r>
              <a:rPr lang="en-GB" dirty="0" smtClean="0"/>
              <a:t>have </a:t>
            </a:r>
            <a:r>
              <a:rPr lang="en-GB" dirty="0"/>
              <a:t>adequate fatigue strength for the side longitudinal connections to web frames and </a:t>
            </a:r>
            <a:r>
              <a:rPr lang="en-GB" dirty="0" smtClean="0"/>
              <a:t>bulkheads</a:t>
            </a:r>
          </a:p>
          <a:p>
            <a:r>
              <a:rPr lang="en-GB" dirty="0" smtClean="0"/>
              <a:t>CSR Rules are improving on this standard by introducing an improved design standard with 25 years design fatigue life   </a:t>
            </a:r>
          </a:p>
          <a:p>
            <a:endParaRPr lang="en-GB" dirty="0"/>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9</a:t>
            </a:fld>
            <a:endParaRPr lang="en-GB" dirty="0"/>
          </a:p>
        </p:txBody>
      </p:sp>
      <p:sp>
        <p:nvSpPr>
          <p:cNvPr id="5" name="Content Placeholder 2"/>
          <p:cNvSpPr txBox="1">
            <a:spLocks/>
          </p:cNvSpPr>
          <p:nvPr/>
        </p:nvSpPr>
        <p:spPr>
          <a:xfrm>
            <a:off x="250825" y="1268414"/>
            <a:ext cx="4243388" cy="2160586"/>
          </a:xfrm>
          <a:prstGeom prst="rect">
            <a:avLst/>
          </a:prstGeom>
          <a:solidFill>
            <a:schemeClr val="accent5">
              <a:lumMod val="20000"/>
              <a:lumOff val="80000"/>
            </a:schemeClr>
          </a:solidFill>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GB" dirty="0" smtClean="0"/>
              <a:t>Tanker for Oil, </a:t>
            </a:r>
            <a:r>
              <a:rPr lang="en-GB" b="1" dirty="0" smtClean="0"/>
              <a:t>built after year 2000</a:t>
            </a:r>
          </a:p>
          <a:p>
            <a:r>
              <a:rPr lang="en-GB" dirty="0" smtClean="0"/>
              <a:t>Survey reports from 2006 to 2016</a:t>
            </a:r>
          </a:p>
          <a:p>
            <a:r>
              <a:rPr lang="en-GB" dirty="0" smtClean="0"/>
              <a:t>Reported cracks in side longs </a:t>
            </a:r>
          </a:p>
          <a:p>
            <a:r>
              <a:rPr lang="en-GB" b="1" dirty="0" smtClean="0"/>
              <a:t>0 crack findings</a:t>
            </a:r>
          </a:p>
        </p:txBody>
      </p:sp>
      <p:sp>
        <p:nvSpPr>
          <p:cNvPr id="6" name="Title 1"/>
          <p:cNvSpPr>
            <a:spLocks noGrp="1"/>
          </p:cNvSpPr>
          <p:nvPr>
            <p:ph type="title"/>
          </p:nvPr>
        </p:nvSpPr>
        <p:spPr/>
        <p:txBody>
          <a:bodyPr/>
          <a:lstStyle/>
          <a:p>
            <a:r>
              <a:rPr lang="en-GB" dirty="0" smtClean="0"/>
              <a:t>Finding analysis cracks in double side ballast tanks, side </a:t>
            </a:r>
            <a:r>
              <a:rPr lang="en-GB" dirty="0" err="1" smtClean="0"/>
              <a:t>longits</a:t>
            </a:r>
            <a:r>
              <a:rPr lang="en-GB" dirty="0" smtClean="0"/>
              <a:t>.</a:t>
            </a:r>
            <a:endParaRPr lang="en-GB" dirty="0"/>
          </a:p>
        </p:txBody>
      </p:sp>
      <p:pic>
        <p:nvPicPr>
          <p:cNvPr id="4098" name="Picture 2" descr="C:\Users\ivh\AppData\Local\Microsoft\Windows\Temporary Internet Files\Content.IE5\9Q6SH28D\good-new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711" y="1282617"/>
            <a:ext cx="3263864" cy="216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413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6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 xmlns:thm15="http://schemas.microsoft.com/office/thememl/2012/main" name="Blank.potx" id="{9E70B88D-3D22-4FA9-92B5-9A9B13E38217}" vid="{309FADF9-4198-4A8D-89B3-026D6A16F0EF}"/>
    </a:ext>
  </a:extLst>
</a:theme>
</file>

<file path=ppt/theme/theme2.xml><?xml version="1.0" encoding="utf-8"?>
<a:theme xmlns:a="http://schemas.openxmlformats.org/drawingml/2006/main" name="1_Blank - Copy">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9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Black">
      <a:srgbClr val="000000"/>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 xmlns:thm15="http://schemas.microsoft.com/office/thememl/2012/main" name="Blank.potx" id="{9E70B88D-3D22-4FA9-92B5-9A9B13E38217}" vid="{E7D774E9-F208-4B79-8A35-C21C90610E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605</TotalTime>
  <Words>1366</Words>
  <Application>Microsoft Office PowerPoint</Application>
  <PresentationFormat>On-screen Show (4:3)</PresentationFormat>
  <Paragraphs>338</Paragraphs>
  <Slides>24</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Blank</vt:lpstr>
      <vt:lpstr>1_Blank - Copy</vt:lpstr>
      <vt:lpstr>think-cell Slide</vt:lpstr>
      <vt:lpstr>Hull damage experience in CSR tankers  TSCF SBM, Busan October 2016</vt:lpstr>
      <vt:lpstr>Using data to identify improvement opportunities for the industry</vt:lpstr>
      <vt:lpstr>Main Class observations - Tankers 2010–2016, DNV GL fleet</vt:lpstr>
      <vt:lpstr>Findings frequency per ship type</vt:lpstr>
      <vt:lpstr>Hull findings per 1000 ship years 2010-2015, DNV GL Vessels</vt:lpstr>
      <vt:lpstr>Hull findings, DNV GL Tankers</vt:lpstr>
      <vt:lpstr>Distribution of hull damages, DNV GL Tankers 2006-2016</vt:lpstr>
      <vt:lpstr>Finding analysis cracks in double side ballast tanks, side longits.</vt:lpstr>
      <vt:lpstr>Finding analysis cracks in double side ballast tanks, side longits.</vt:lpstr>
      <vt:lpstr>PowerPoint Presentation</vt:lpstr>
      <vt:lpstr>CSR Tankers included in this analysis</vt:lpstr>
      <vt:lpstr>Hull damages CSR vs. non-CSR Tankers, first year after delivery</vt:lpstr>
      <vt:lpstr>Hull damages CSR vs. non-CSR Tankers, 1-5 years</vt:lpstr>
      <vt:lpstr>Hull damages CSR vs. non-CSR Tankers, 5-10 years</vt:lpstr>
      <vt:lpstr>Crack frequency per ship year, CSR vs. non-CSR Tankers</vt:lpstr>
      <vt:lpstr>CSR tankers – do they crack? - already ?</vt:lpstr>
      <vt:lpstr>Distribution of cracks in CSR Tankers sorted by structural elements</vt:lpstr>
      <vt:lpstr>Cracks in CSR Tankers due to design and production</vt:lpstr>
      <vt:lpstr>Examples of cracks, Equipment and deck fittings</vt:lpstr>
      <vt:lpstr>Examples of production related cracks in weld connections</vt:lpstr>
      <vt:lpstr> Design related crack in way of 3D knuckle (e.g. aft cargo hold)</vt:lpstr>
      <vt:lpstr>Example of design/welding related crack</vt:lpstr>
      <vt:lpstr>Crack experience for CSR Oil Tankers, main observations: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with structural cracks in CSR tanker  TSCF meeting in Busan, October 2016</dc:title>
  <dc:creator>Håberg, Ivar</dc:creator>
  <cp:lastModifiedBy>Håberg, Ivar</cp:lastModifiedBy>
  <cp:revision>52</cp:revision>
  <cp:lastPrinted>2016-10-16T06:16:05Z</cp:lastPrinted>
  <dcterms:created xsi:type="dcterms:W3CDTF">2016-09-09T11:36:30Z</dcterms:created>
  <dcterms:modified xsi:type="dcterms:W3CDTF">2016-10-25T15:36:37Z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DocumentLanguage">
    <vt:lpwstr>en-GB</vt:lpwstr>
  </property>
  <property fmtid="{D5CDD505-2E9C-101B-9397-08002B2CF9AE}" pid="4" name="SD_DocumentLanguageString">
    <vt:lpwstr>English (United Kingdom)</vt:lpwstr>
  </property>
  <property fmtid="{D5CDD505-2E9C-101B-9397-08002B2CF9AE}" pid="5" name="SD_CtlText_BusinessAreaName">
    <vt:lpwstr>Maritime</vt:lpwstr>
  </property>
  <property fmtid="{D5CDD505-2E9C-101B-9397-08002B2CF9AE}" pid="6" name="SD_CtlText_DocumentNumber">
    <vt:lpwstr/>
  </property>
  <property fmtid="{D5CDD505-2E9C-101B-9397-08002B2CF9AE}" pid="7" name="sdDocumentDate">
    <vt:lpwstr>42668</vt:lpwstr>
  </property>
  <property fmtid="{D5CDD505-2E9C-101B-9397-08002B2CF9AE}" pid="8" name="sdDocumentDateFormat">
    <vt:lpwstr>en-GB:dd MMMM yyyy</vt:lpwstr>
  </property>
  <property fmtid="{D5CDD505-2E9C-101B-9397-08002B2CF9AE}" pid="9" name="SD_CtlText_AuthorName">
    <vt:lpwstr>Ivar Håberg</vt:lpwstr>
  </property>
  <property fmtid="{D5CDD505-2E9C-101B-9397-08002B2CF9AE}" pid="10" name="SD_CtlText_Confidentiality">
    <vt:lpwstr>Ungraded</vt:lpwstr>
  </property>
  <property fmtid="{D5CDD505-2E9C-101B-9397-08002B2CF9AE}" pid="11" name="SD_UserprofileName">
    <vt:lpwstr/>
  </property>
  <property fmtid="{D5CDD505-2E9C-101B-9397-08002B2CF9AE}" pid="12" name="DocumentInfoFinished">
    <vt:lpwstr>True</vt:lpwstr>
  </property>
</Properties>
</file>